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mp4" ContentType="video/mp4"/>
  <Default Extension="emf" ContentType="image/x-em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7" r:id="rId2"/>
    <p:sldMasterId id="2147483684" r:id="rId3"/>
  </p:sldMasterIdLst>
  <p:notesMasterIdLst>
    <p:notesMasterId r:id="rId30"/>
  </p:notesMasterIdLst>
  <p:sldIdLst>
    <p:sldId id="363" r:id="rId4"/>
    <p:sldId id="259" r:id="rId5"/>
    <p:sldId id="260" r:id="rId6"/>
    <p:sldId id="405" r:id="rId7"/>
    <p:sldId id="403" r:id="rId8"/>
    <p:sldId id="406" r:id="rId9"/>
    <p:sldId id="407" r:id="rId10"/>
    <p:sldId id="446" r:id="rId11"/>
    <p:sldId id="412" r:id="rId12"/>
    <p:sldId id="413" r:id="rId13"/>
    <p:sldId id="414" r:id="rId14"/>
    <p:sldId id="418" r:id="rId15"/>
    <p:sldId id="448" r:id="rId16"/>
    <p:sldId id="419" r:id="rId17"/>
    <p:sldId id="420" r:id="rId18"/>
    <p:sldId id="421" r:id="rId19"/>
    <p:sldId id="422" r:id="rId20"/>
    <p:sldId id="442" r:id="rId21"/>
    <p:sldId id="449" r:id="rId22"/>
    <p:sldId id="443" r:id="rId23"/>
    <p:sldId id="445" r:id="rId24"/>
    <p:sldId id="450" r:id="rId25"/>
    <p:sldId id="438" r:id="rId26"/>
    <p:sldId id="439" r:id="rId27"/>
    <p:sldId id="440" r:id="rId28"/>
    <p:sldId id="357" r:id="rId29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C53F"/>
    <a:srgbClr val="53DAFC"/>
    <a:srgbClr val="00A33C"/>
    <a:srgbClr val="32332C"/>
    <a:srgbClr val="AC002D"/>
    <a:srgbClr val="E5A005"/>
    <a:srgbClr val="A3002D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58" autoAdjust="0"/>
    <p:restoredTop sz="86266" autoAdjust="0"/>
  </p:normalViewPr>
  <p:slideViewPr>
    <p:cSldViewPr showGuides="1">
      <p:cViewPr>
        <p:scale>
          <a:sx n="74" d="100"/>
          <a:sy n="74" d="100"/>
        </p:scale>
        <p:origin x="544" y="72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881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828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/Relationships>
</file>

<file path=ppt/media/image1.png>
</file>

<file path=ppt/media/image10.png>
</file>

<file path=ppt/media/image12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0.png>
</file>

<file path=ppt/media/image21.tiff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29.png>
</file>

<file path=ppt/media/image30.tiff>
</file>

<file path=ppt/media/image5.png>
</file>

<file path=ppt/media/image6.jp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379392-2CB5-4757-908C-BF8ABB43BAEB}" type="datetimeFigureOut">
              <a:rPr lang="fr-FR" smtClean="0"/>
              <a:t>23/09/2017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5164B-060B-434D-A903-BEB47D4A7CF7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030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69321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0119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21642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7123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5103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21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50538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Il existe bon nombre de service Cloud pouvant héberger votre application. Les spécificités de ses services sont les suivantes :</a:t>
            </a:r>
          </a:p>
          <a:p>
            <a:pPr marL="171450" indent="-171450">
              <a:buFontTx/>
              <a:buChar char="-"/>
            </a:pPr>
            <a:r>
              <a:rPr lang="fr-FR" sz="1200" b="1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Offre d’entrée :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 La plupart d’entre eux proposent des offres gratuites pour tester des projets ou pour héberger de petite application.</a:t>
            </a:r>
          </a:p>
          <a:p>
            <a:pPr marL="171450" indent="-171450">
              <a:buFontTx/>
              <a:buChar char="-"/>
            </a:pPr>
            <a:r>
              <a:rPr lang="fr-FR" sz="1200" b="1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Modulaire :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 L’ensemble est modulaire, vous pouvez construire votre offre en fonction de vos besoins techniques (Base de données, Data, CPU).</a:t>
            </a:r>
          </a:p>
          <a:p>
            <a:pPr marL="171450" indent="-171450">
              <a:buFontTx/>
              <a:buChar char="-"/>
            </a:pPr>
            <a:r>
              <a:rPr lang="fr-FR" sz="1200" b="1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Evolutivité :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 Vous pouvez à tout moment changer la quantité et la taille de la ressource dite « </a:t>
            </a:r>
            <a:r>
              <a:rPr lang="fr-FR" sz="1200" kern="1200" err="1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scaler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 », affectée à votre application.</a:t>
            </a:r>
          </a:p>
          <a:p>
            <a:pPr marL="171450" indent="-171450">
              <a:buFontTx/>
              <a:buChar char="-"/>
            </a:pPr>
            <a:r>
              <a:rPr lang="fr-FR" sz="1200" b="1" kern="1200" err="1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Scalabilité</a:t>
            </a:r>
            <a:r>
              <a:rPr lang="fr-FR" sz="1200" b="1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 horizontale :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 Vous décidez du nombre de « </a:t>
            </a:r>
            <a:r>
              <a:rPr lang="fr-FR" sz="1200" kern="1200" err="1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scaler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 » minimal et maximal qui vous seront mis à disposition. Vous maitrisez les coûts.</a:t>
            </a:r>
          </a:p>
          <a:p>
            <a:pPr marL="171450" indent="-171450">
              <a:buFontTx/>
              <a:buChar char="-"/>
            </a:pPr>
            <a:r>
              <a:rPr lang="fr-FR" sz="1200" b="1" kern="1200" err="1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Scalabilité</a:t>
            </a:r>
            <a:r>
              <a:rPr lang="fr-FR" sz="1200" b="1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 verticale :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 Vous décidez de la taille d’un « </a:t>
            </a:r>
            <a:r>
              <a:rPr lang="fr-FR" sz="1200" kern="1200" err="1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scaler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 » (nombre de CPU et mémoire). Vous maitrisez l’infrastructure.</a:t>
            </a:r>
          </a:p>
          <a:p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 </a:t>
            </a:r>
          </a:p>
          <a:p>
            <a:r>
              <a:rPr lang="fr-FR" sz="1200" b="1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Note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 : Certains de ces services adaptent automatiquement vos besoins en ressources à l’instant </a:t>
            </a:r>
            <a:r>
              <a:rPr lang="fr-FR" sz="1200" kern="1200" err="1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T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. Imaginons que votre application subisse une montée en charge imprévue, le service Cloud analysera cette montée en charge pour adapter la quantité de ressources à attribuer à votre application dans le temps. Le coût est variable mais vous avez une garantie de service optimale. Il est possible de préciser une marge de </a:t>
            </a:r>
            <a:r>
              <a:rPr lang="fr-FR" sz="1200" kern="1200" err="1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scalabilité</a:t>
            </a:r>
            <a:r>
              <a:rPr lang="fr-FR" sz="1200" kern="1200" smtClean="0">
                <a:solidFill>
                  <a:schemeClr val="tx1"/>
                </a:solidFill>
                <a:effectLst/>
                <a:latin typeface="Georgia" pitchFamily="18" charset="0"/>
                <a:ea typeface="+mn-ea"/>
                <a:cs typeface="+mn-cs"/>
              </a:rPr>
              <a:t> pour limiter la montée en puissance et donc l’accroissement des coûts.</a:t>
            </a:r>
          </a:p>
          <a:p>
            <a:endParaRPr lang="fr-FR" smtClean="0"/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03259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2475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2664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mtClean="0"/>
              <a:t>Expliquer le fonctionne des serveurs classiques avec Apache ou autre</a:t>
            </a:r>
            <a:r>
              <a:rPr lang="fr-FR" baseline="0" smtClean="0"/>
              <a:t> Vs </a:t>
            </a:r>
            <a:r>
              <a:rPr lang="fr-FR" baseline="0" err="1" smtClean="0"/>
              <a:t>Node.js</a:t>
            </a:r>
            <a:endParaRPr lang="fr-FR" baseline="0" smtClean="0"/>
          </a:p>
          <a:p>
            <a:endParaRPr lang="fr-FR" baseline="0" smtClean="0"/>
          </a:p>
          <a:p>
            <a:r>
              <a:rPr lang="fr-FR" baseline="0" smtClean="0"/>
              <a:t>Faire une tour sur le programmation synchrone vs la programmation asynchrone afin d’enchainer sur l’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3913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mtClean="0"/>
              <a:t>Préciser</a:t>
            </a:r>
            <a:r>
              <a:rPr lang="fr-FR" baseline="0" smtClean="0"/>
              <a:t> que Node.js pour la partie V8 (la VM) que cette dernière est mono-</a:t>
            </a:r>
            <a:r>
              <a:rPr lang="fr-FR" baseline="0" err="1" smtClean="0"/>
              <a:t>threadé</a:t>
            </a:r>
            <a:r>
              <a:rPr lang="fr-FR" baseline="0" smtClean="0"/>
              <a:t>. Ce qui n’est pas le cas des appels systèmes qui eux sont multi-</a:t>
            </a:r>
            <a:r>
              <a:rPr lang="fr-FR" baseline="0" err="1" smtClean="0"/>
              <a:t>threadé</a:t>
            </a:r>
            <a:r>
              <a:rPr lang="fr-FR" baseline="0" smtClean="0"/>
              <a:t>.</a:t>
            </a:r>
          </a:p>
          <a:p>
            <a:r>
              <a:rPr lang="fr-FR" baseline="0" smtClean="0"/>
              <a:t>Dans les faits, le développeur ne voit qu’un thread. Ce thread gère lui même un pool de thread pour gérer les événements entre Node.js et le Système.</a:t>
            </a:r>
            <a:endParaRPr lang="fr-FR" smtClean="0"/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7231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5154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1875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6008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4559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5164B-060B-434D-A903-BEB47D4A7CF7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5221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6.jp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Relationship Id="rId3" Type="http://schemas.openxmlformats.org/officeDocument/2006/relationships/image" Target="../media/image5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5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6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jpg"/><Relationship Id="rId3" Type="http://schemas.openxmlformats.org/officeDocument/2006/relationships/image" Target="../media/image5.png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jpg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g"/><Relationship Id="rId3" Type="http://schemas.openxmlformats.org/officeDocument/2006/relationships/image" Target="../media/image5.png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jpg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jpg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6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851920" y="1563638"/>
            <a:ext cx="468052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31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CFD75A92-FA9C-4A25-8341-9CB3C0A6731A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786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pour une image  13"/>
          <p:cNvSpPr>
            <a:spLocks noGrp="1"/>
          </p:cNvSpPr>
          <p:nvPr>
            <p:ph type="pic" sz="quarter" idx="10" hasCustomPrompt="1"/>
          </p:nvPr>
        </p:nvSpPr>
        <p:spPr>
          <a:xfrm>
            <a:off x="1835697" y="0"/>
            <a:ext cx="7308304" cy="5143500"/>
          </a:xfrm>
          <a:custGeom>
            <a:avLst/>
            <a:gdLst/>
            <a:ahLst/>
            <a:cxnLst/>
            <a:rect l="l" t="t" r="r" b="b"/>
            <a:pathLst>
              <a:path w="7308304" h="5143500">
                <a:moveTo>
                  <a:pt x="4401322" y="0"/>
                </a:moveTo>
                <a:lnTo>
                  <a:pt x="7308304" y="0"/>
                </a:lnTo>
                <a:lnTo>
                  <a:pt x="7308304" y="3572355"/>
                </a:lnTo>
                <a:lnTo>
                  <a:pt x="4520712" y="5143500"/>
                </a:lnTo>
                <a:lnTo>
                  <a:pt x="1500823" y="5143500"/>
                </a:lnTo>
                <a:lnTo>
                  <a:pt x="0" y="248067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792000" rIns="216000" anchor="ctr">
            <a:normAutofit/>
          </a:bodyPr>
          <a:lstStyle>
            <a:lvl1pPr algn="ctr"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fr-FR" smtClean="0"/>
              <a:t>Click on the </a:t>
            </a:r>
            <a:r>
              <a:rPr lang="fr-FR" err="1" smtClean="0"/>
              <a:t>icon</a:t>
            </a:r>
            <a:r>
              <a:rPr lang="fr-FR" smtClean="0"/>
              <a:t> to </a:t>
            </a:r>
            <a:r>
              <a:rPr lang="fr-FR" err="1" smtClean="0"/>
              <a:t>fill</a:t>
            </a:r>
            <a:r>
              <a:rPr lang="fr-FR" smtClean="0"/>
              <a:t> </a:t>
            </a:r>
            <a:r>
              <a:rPr lang="fr-FR" err="1" smtClean="0"/>
              <a:t>this</a:t>
            </a:r>
            <a:r>
              <a:rPr lang="fr-FR" smtClean="0"/>
              <a:t> box </a:t>
            </a:r>
            <a:r>
              <a:rPr lang="fr-FR" err="1" smtClean="0"/>
              <a:t>with</a:t>
            </a:r>
            <a:r>
              <a:rPr lang="fr-FR" smtClean="0"/>
              <a:t> a </a:t>
            </a:r>
            <a:r>
              <a:rPr lang="fr-FR" err="1" smtClean="0"/>
              <a:t>picture</a:t>
            </a:r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accent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5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ol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4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971600" y="1203598"/>
            <a:ext cx="7200800" cy="3247009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B22B3ADD-A820-4385-A317-BDBBED205F76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422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Background 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>
          <a:xfrm>
            <a:off x="245458" y="1"/>
            <a:ext cx="8898543" cy="5143499"/>
          </a:xfrm>
          <a:custGeom>
            <a:avLst/>
            <a:gdLst/>
            <a:ahLst/>
            <a:cxnLst/>
            <a:rect l="l" t="t" r="r" b="b"/>
            <a:pathLst>
              <a:path w="8898543" h="5143499">
                <a:moveTo>
                  <a:pt x="2640136" y="0"/>
                </a:moveTo>
                <a:lnTo>
                  <a:pt x="8898543" y="0"/>
                </a:lnTo>
                <a:lnTo>
                  <a:pt x="8898543" y="3450413"/>
                </a:lnTo>
                <a:lnTo>
                  <a:pt x="5906113" y="5143499"/>
                </a:lnTo>
                <a:lnTo>
                  <a:pt x="2068176" y="5143499"/>
                </a:lnTo>
                <a:lnTo>
                  <a:pt x="0" y="1492071"/>
                </a:lnTo>
                <a:close/>
              </a:path>
            </a:pathLst>
          </a:custGeom>
          <a:blipFill>
            <a:blip r:embed="rId2"/>
            <a:srcRect/>
            <a:stretch>
              <a:fillRect l="-2758"/>
            </a:stretch>
          </a:blipFill>
        </p:spPr>
        <p:txBody>
          <a:bodyPr lIns="72000" tIns="612000" anchor="ctr"/>
          <a:lstStyle>
            <a:lvl1pPr marL="0" indent="0" algn="ctr">
              <a:spcBef>
                <a:spcPts val="0"/>
              </a:spcBef>
              <a:buNone/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GB" smtClean="0"/>
              <a:t>Click on the icon</a:t>
            </a:r>
            <a:br>
              <a:rPr lang="en-GB" smtClean="0"/>
            </a:br>
            <a:r>
              <a:rPr lang="en-GB" smtClean="0"/>
              <a:t>to fill this box with a picture</a:t>
            </a:r>
            <a:endParaRPr lang="en-GB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90EEC208-CA9F-42E8-B32C-71BA8B963768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912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7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  <a:gd name="connsiteX0" fmla="*/ 10000 w 10125"/>
              <a:gd name="connsiteY0" fmla="*/ 0 h 10000"/>
              <a:gd name="connsiteX1" fmla="*/ 10000 w 10125"/>
              <a:gd name="connsiteY1" fmla="*/ 6944 h 10000"/>
              <a:gd name="connsiteX2" fmla="*/ 6186 w 10125"/>
              <a:gd name="connsiteY2" fmla="*/ 10000 h 10000"/>
              <a:gd name="connsiteX3" fmla="*/ 2054 w 10125"/>
              <a:gd name="connsiteY3" fmla="*/ 10000 h 10000"/>
              <a:gd name="connsiteX4" fmla="*/ 0 w 10125"/>
              <a:gd name="connsiteY4" fmla="*/ 4824 h 10000"/>
              <a:gd name="connsiteX5" fmla="*/ 6023 w 10125"/>
              <a:gd name="connsiteY5" fmla="*/ 0 h 10000"/>
              <a:gd name="connsiteX6" fmla="*/ 6023 w 10125"/>
              <a:gd name="connsiteY6" fmla="*/ 0 h 10000"/>
              <a:gd name="connsiteX7" fmla="*/ 10125 w 10125"/>
              <a:gd name="connsiteY7" fmla="*/ 178 h 10000"/>
              <a:gd name="connsiteX0" fmla="*/ 10000 w 10000"/>
              <a:gd name="connsiteY0" fmla="*/ 0 h 10000"/>
              <a:gd name="connsiteX1" fmla="*/ 10000 w 10000"/>
              <a:gd name="connsiteY1" fmla="*/ 6944 h 10000"/>
              <a:gd name="connsiteX2" fmla="*/ 6186 w 10000"/>
              <a:gd name="connsiteY2" fmla="*/ 10000 h 10000"/>
              <a:gd name="connsiteX3" fmla="*/ 2054 w 10000"/>
              <a:gd name="connsiteY3" fmla="*/ 10000 h 10000"/>
              <a:gd name="connsiteX4" fmla="*/ 0 w 10000"/>
              <a:gd name="connsiteY4" fmla="*/ 4824 h 10000"/>
              <a:gd name="connsiteX5" fmla="*/ 6023 w 10000"/>
              <a:gd name="connsiteY5" fmla="*/ 0 h 10000"/>
              <a:gd name="connsiteX6" fmla="*/ 6023 w 10000"/>
              <a:gd name="connsiteY6" fmla="*/ 0 h 10000"/>
              <a:gd name="connsiteX0" fmla="*/ 10000 w 10000"/>
              <a:gd name="connsiteY0" fmla="*/ 6944 h 10000"/>
              <a:gd name="connsiteX1" fmla="*/ 6186 w 10000"/>
              <a:gd name="connsiteY1" fmla="*/ 10000 h 10000"/>
              <a:gd name="connsiteX2" fmla="*/ 2054 w 10000"/>
              <a:gd name="connsiteY2" fmla="*/ 10000 h 10000"/>
              <a:gd name="connsiteX3" fmla="*/ 0 w 10000"/>
              <a:gd name="connsiteY3" fmla="*/ 4824 h 10000"/>
              <a:gd name="connsiteX4" fmla="*/ 6023 w 10000"/>
              <a:gd name="connsiteY4" fmla="*/ 0 h 10000"/>
              <a:gd name="connsiteX5" fmla="*/ 6023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10000" y="6944"/>
                </a:moveTo>
                <a:lnTo>
                  <a:pt x="6186" y="10000"/>
                </a:lnTo>
                <a:lnTo>
                  <a:pt x="2054" y="10000"/>
                </a:lnTo>
                <a:lnTo>
                  <a:pt x="0" y="4824"/>
                </a:lnTo>
                <a:lnTo>
                  <a:pt x="6023" y="0"/>
                </a:lnTo>
                <a:lnTo>
                  <a:pt x="6023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choose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6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choose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620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Color Gradiant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ltGray">
          <a:xfrm>
            <a:off x="0" y="0"/>
            <a:ext cx="9146882" cy="51435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tx2"/>
          </a:solidFill>
        </p:grpSpPr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029C8295-9050-49A7-B0A3-746905BD2E4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32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inv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" name="Espace réservé de l'élément multimédia 2"/>
          <p:cNvSpPr>
            <a:spLocks noGrp="1"/>
          </p:cNvSpPr>
          <p:nvPr>
            <p:ph type="media" sz="quarter" idx="13" hasCustomPrompt="1"/>
          </p:nvPr>
        </p:nvSpPr>
        <p:spPr>
          <a:xfrm>
            <a:off x="723900" y="267494"/>
            <a:ext cx="7696200" cy="4329112"/>
          </a:xfrm>
          <a:blipFill>
            <a:blip r:embed="rId2"/>
            <a:stretch>
              <a:fillRect/>
            </a:stretch>
          </a:blipFill>
        </p:spPr>
        <p:txBody>
          <a:bodyPr lIns="0" tIns="1116000" rIns="0" anchor="ctr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on the icon to add a video</a:t>
            </a:r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72D9D714-2AC0-410A-8F7E-684DAE3AA1D2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09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Horizont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/>
          <p:cNvSpPr>
            <a:spLocks noGrp="1"/>
          </p:cNvSpPr>
          <p:nvPr>
            <p:ph type="pic" sz="quarter" idx="17" hasCustomPrompt="1"/>
          </p:nvPr>
        </p:nvSpPr>
        <p:spPr>
          <a:xfrm>
            <a:off x="3995799" y="1246236"/>
            <a:ext cx="4752855" cy="2924164"/>
          </a:xfrm>
          <a:custGeom>
            <a:avLst/>
            <a:gdLst/>
            <a:ahLst/>
            <a:cxnLst/>
            <a:rect l="l" t="t" r="r" b="b"/>
            <a:pathLst>
              <a:path w="4752855" h="2924164">
                <a:moveTo>
                  <a:pt x="4516261" y="0"/>
                </a:moveTo>
                <a:lnTo>
                  <a:pt x="4752855" y="2496086"/>
                </a:lnTo>
                <a:lnTo>
                  <a:pt x="236593" y="2924164"/>
                </a:lnTo>
                <a:lnTo>
                  <a:pt x="0" y="42807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on the icon</a:t>
            </a:r>
            <a:br>
              <a:rPr lang="en-US" smtClean="0"/>
            </a:br>
            <a:r>
              <a:rPr lang="en-US" smtClean="0"/>
              <a:t>to fill this box with a picture</a:t>
            </a:r>
            <a:endParaRPr lang="en-US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295232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32DC798-72A3-40AD-99E6-52940BF4D03C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4012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Vertic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/>
          <p:cNvSpPr>
            <a:spLocks noGrp="1"/>
          </p:cNvSpPr>
          <p:nvPr>
            <p:ph type="pic" sz="quarter" idx="17" hasCustomPrompt="1"/>
          </p:nvPr>
        </p:nvSpPr>
        <p:spPr>
          <a:xfrm>
            <a:off x="4890448" y="771552"/>
            <a:ext cx="2892121" cy="4023683"/>
          </a:xfrm>
          <a:custGeom>
            <a:avLst/>
            <a:gdLst/>
            <a:ahLst/>
            <a:cxnLst/>
            <a:rect l="l" t="t" r="r" b="b"/>
            <a:pathLst>
              <a:path w="2892121" h="4023683">
                <a:moveTo>
                  <a:pt x="2526372" y="0"/>
                </a:moveTo>
                <a:lnTo>
                  <a:pt x="2892121" y="3779181"/>
                </a:lnTo>
                <a:lnTo>
                  <a:pt x="365749" y="4023683"/>
                </a:lnTo>
                <a:lnTo>
                  <a:pt x="0" y="244502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on the icon</a:t>
            </a:r>
            <a:br>
              <a:rPr lang="en-US" smtClean="0"/>
            </a:br>
            <a:r>
              <a:rPr lang="en-US" smtClean="0"/>
              <a:t>to fill this box with a picture</a:t>
            </a:r>
            <a:endParaRPr lang="en-US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67240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E5F5A573-7A3C-4E19-AA82-FFA0EE3C83B2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263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97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ch Phrase &amp;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8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915566"/>
            <a:ext cx="3806422" cy="36724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 b="0" u="none" normalizeH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change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4" name="Espace réservé pour une image  3"/>
          <p:cNvSpPr>
            <a:spLocks noGrp="1"/>
          </p:cNvSpPr>
          <p:nvPr>
            <p:ph type="pic" sz="quarter" idx="17" hasCustomPrompt="1"/>
          </p:nvPr>
        </p:nvSpPr>
        <p:spPr>
          <a:xfrm>
            <a:off x="4220498" y="0"/>
            <a:ext cx="4923502" cy="5143500"/>
          </a:xfrm>
          <a:custGeom>
            <a:avLst/>
            <a:gdLst/>
            <a:ahLst/>
            <a:cxnLst/>
            <a:rect l="l" t="t" r="r" b="b"/>
            <a:pathLst>
              <a:path w="4923502" h="5143500">
                <a:moveTo>
                  <a:pt x="0" y="0"/>
                </a:moveTo>
                <a:lnTo>
                  <a:pt x="4923502" y="0"/>
                </a:lnTo>
                <a:lnTo>
                  <a:pt x="4923502" y="5143500"/>
                </a:lnTo>
                <a:lnTo>
                  <a:pt x="727350" y="5143500"/>
                </a:lnTo>
                <a:close/>
              </a:path>
            </a:pathLst>
          </a:custGeom>
          <a:blipFill>
            <a:blip r:embed="rId3"/>
            <a:srcRect/>
            <a:stretch>
              <a:fillRect l="-3385" r="-77693"/>
            </a:stretch>
          </a:blipFill>
        </p:spPr>
        <p:txBody>
          <a:bodyPr tIns="576000" anchor="ctr"/>
          <a:lstStyle>
            <a:lvl1pPr algn="ctr">
              <a:defRPr sz="105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on the icon to fill this box with a picture</a:t>
            </a:r>
            <a:endParaRPr lang="en-US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289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851920" y="1563638"/>
            <a:ext cx="468052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5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9FB52A4D-8D9C-4E0A-A792-F5A1B50C3EA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891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EBB3F387-1D19-47B8-9BEF-C5D85D80E558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53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3E476F7A-9502-4222-8EAC-19787B496A43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32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adia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899592" y="2026986"/>
            <a:ext cx="6265192" cy="1089529"/>
          </a:xfrm>
        </p:spPr>
        <p:txBody>
          <a:bodyPr anchor="ctr">
            <a:spAutoFit/>
          </a:bodyPr>
          <a:lstStyle>
            <a:lvl1pPr marL="0" indent="0"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FR" dirty="0" smtClean="0"/>
              <a:t>Insert</a:t>
            </a:r>
            <a:br>
              <a:rPr lang="fr-FR" dirty="0" smtClean="0"/>
            </a:b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here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9DA4DFFC-DFC4-43D5-AA2F-43EFCE163F2D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01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584455" y="1364894"/>
            <a:ext cx="822289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 rot="19860000">
            <a:off x="1734205" y="1832727"/>
            <a:ext cx="327309" cy="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3"/>
          <p:cNvSpPr>
            <a:spLocks noGrp="1"/>
          </p:cNvSpPr>
          <p:nvPr>
            <p:ph type="body" sz="quarter" idx="13" hasCustomPrompt="1"/>
          </p:nvPr>
        </p:nvSpPr>
        <p:spPr>
          <a:xfrm rot="19860000">
            <a:off x="1739085" y="1558309"/>
            <a:ext cx="1624418" cy="276999"/>
          </a:xfrm>
        </p:spPr>
        <p:txBody>
          <a:bodyPr vert="horz" wrap="none" lIns="0" tIns="0" rIns="0" bIns="0" rtlCol="0" anchor="b">
            <a:noAutofit/>
          </a:bodyPr>
          <a:lstStyle>
            <a:lvl1pPr marL="92075" indent="-92075">
              <a:buNone/>
              <a:defRPr lang="fr-FR" sz="2000" b="1" u="none" dirty="0" smtClean="0">
                <a:solidFill>
                  <a:schemeClr val="accent1"/>
                </a:solidFill>
                <a:latin typeface="+mj-lt"/>
              </a:defRPr>
            </a:lvl1pPr>
            <a:lvl2pPr>
              <a:defRPr lang="fr-FR" sz="1800" dirty="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fr-FR" sz="1600" dirty="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fr-FR" sz="1400" dirty="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fr-FR" sz="1400" dirty="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19" name="Espace réservé du texte 18"/>
          <p:cNvSpPr>
            <a:spLocks noGrp="1"/>
          </p:cNvSpPr>
          <p:nvPr>
            <p:ph type="body" sz="quarter" idx="14" hasCustomPrompt="1"/>
          </p:nvPr>
        </p:nvSpPr>
        <p:spPr>
          <a:xfrm rot="19860000">
            <a:off x="3054282" y="922624"/>
            <a:ext cx="4554602" cy="2968386"/>
          </a:xfrm>
        </p:spPr>
        <p:txBody>
          <a:bodyPr lIns="0"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tabLst/>
              <a:defRPr sz="2300" b="1" baseline="0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2pPr>
            <a:lvl3pPr marL="312738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3pPr>
            <a:lvl4pPr marL="487362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4pPr>
            <a:lvl5pPr marL="6699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 smtClean="0"/>
              <a:t>chapter title</a:t>
            </a:r>
            <a:endParaRPr lang="en-GB" dirty="0"/>
          </a:p>
        </p:txBody>
      </p:sp>
      <p:sp>
        <p:nvSpPr>
          <p:cNvPr id="25" name="Espace réservé du texte 24"/>
          <p:cNvSpPr>
            <a:spLocks noGrp="1"/>
          </p:cNvSpPr>
          <p:nvPr>
            <p:ph type="body" sz="quarter" idx="15" hasCustomPrompt="1"/>
          </p:nvPr>
        </p:nvSpPr>
        <p:spPr>
          <a:xfrm rot="19860000">
            <a:off x="2707838" y="2198528"/>
            <a:ext cx="647303" cy="297000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2300" b="1" u="sng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/>
            </a:lvl2pPr>
            <a:lvl3pPr marL="312738" indent="0">
              <a:buFont typeface="Arial" panose="020B0604020202020204" pitchFamily="34" charset="0"/>
              <a:buNone/>
              <a:defRPr/>
            </a:lvl3pPr>
            <a:lvl4pPr marL="487362" indent="0">
              <a:buFont typeface="Arial" panose="020B0604020202020204" pitchFamily="34" charset="0"/>
              <a:buNone/>
              <a:defRPr/>
            </a:lvl4pPr>
            <a:lvl5pPr marL="669925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 smtClean="0"/>
              <a:t>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953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Basic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 rot="19849320">
            <a:off x="2027530" y="903195"/>
            <a:ext cx="6486091" cy="1791976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4550" b="1" cap="none" baseline="0">
                <a:solidFill>
                  <a:schemeClr val="accent1"/>
                </a:solidFill>
              </a:defRPr>
            </a:lvl1pPr>
          </a:lstStyle>
          <a:p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  <a:endParaRPr lang="en-GB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 rot="19860000">
            <a:off x="2555139" y="2683726"/>
            <a:ext cx="6465248" cy="215552"/>
          </a:xfrm>
        </p:spPr>
        <p:txBody>
          <a:bodyPr lIns="0" tIns="0" rIns="0" bIns="0" anchor="ctr"/>
          <a:lstStyle>
            <a:lvl1pPr marL="0" indent="0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 smtClean="0"/>
              <a:t>Subtitle</a:t>
            </a:r>
            <a:endParaRPr lang="en-GB" dirty="0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467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Advanced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texte 5"/>
          <p:cNvSpPr>
            <a:spLocks noGrp="1"/>
          </p:cNvSpPr>
          <p:nvPr>
            <p:ph type="body" sz="quarter" idx="14" hasCustomPrompt="1"/>
          </p:nvPr>
        </p:nvSpPr>
        <p:spPr>
          <a:xfrm rot="19841966">
            <a:off x="1874375" y="994937"/>
            <a:ext cx="6552000" cy="2159000"/>
          </a:xfrm>
        </p:spPr>
        <p:txBody>
          <a:bodyPr/>
          <a:lstStyle>
            <a:lvl1pPr marL="180975" indent="-180975">
              <a:lnSpc>
                <a:spcPct val="114000"/>
              </a:lnSpc>
              <a:spcBef>
                <a:spcPts val="0"/>
              </a:spcBef>
              <a:defRPr sz="4550" b="1">
                <a:latin typeface="+mj-lt"/>
              </a:defRPr>
            </a:lvl1pPr>
            <a:lvl2pPr marL="214313" indent="-214313">
              <a:spcBef>
                <a:spcPts val="2400"/>
              </a:spcBef>
              <a:buFont typeface="Helvetica LT Std" panose="020B0504020202020204" pitchFamily="34" charset="0"/>
              <a:buChar char=" "/>
              <a:defRPr sz="1200" baseline="0">
                <a:latin typeface="+mn-lt"/>
              </a:defRPr>
            </a:lvl2pPr>
          </a:lstStyle>
          <a:p>
            <a:pPr lvl="0"/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878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9744276A-3F7B-4DC7-8146-456D6B56439F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5980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élogramme 5"/>
          <p:cNvSpPr/>
          <p:nvPr userDrawn="1"/>
        </p:nvSpPr>
        <p:spPr>
          <a:xfrm>
            <a:off x="3144637" y="0"/>
            <a:ext cx="5999364" cy="5147756"/>
          </a:xfrm>
          <a:custGeom>
            <a:avLst/>
            <a:gdLst>
              <a:gd name="connsiteX0" fmla="*/ 0 w 5652120"/>
              <a:gd name="connsiteY0" fmla="*/ 5143500 h 5143500"/>
              <a:gd name="connsiteX1" fmla="*/ 1094485 w 5652120"/>
              <a:gd name="connsiteY1" fmla="*/ 0 h 5143500"/>
              <a:gd name="connsiteX2" fmla="*/ 5652120 w 5652120"/>
              <a:gd name="connsiteY2" fmla="*/ 0 h 5143500"/>
              <a:gd name="connsiteX3" fmla="*/ 4557635 w 5652120"/>
              <a:gd name="connsiteY3" fmla="*/ 5143500 h 5143500"/>
              <a:gd name="connsiteX4" fmla="*/ 0 w 5652120"/>
              <a:gd name="connsiteY4" fmla="*/ 5143500 h 5143500"/>
              <a:gd name="connsiteX0" fmla="*/ 0 w 5652120"/>
              <a:gd name="connsiteY0" fmla="*/ 5143500 h 5143500"/>
              <a:gd name="connsiteX1" fmla="*/ 1094485 w 5652120"/>
              <a:gd name="connsiteY1" fmla="*/ 0 h 5143500"/>
              <a:gd name="connsiteX2" fmla="*/ 5652120 w 5652120"/>
              <a:gd name="connsiteY2" fmla="*/ 0 h 5143500"/>
              <a:gd name="connsiteX3" fmla="*/ 5642155 w 5652120"/>
              <a:gd name="connsiteY3" fmla="*/ 5143500 h 5143500"/>
              <a:gd name="connsiteX4" fmla="*/ 0 w 5652120"/>
              <a:gd name="connsiteY4" fmla="*/ 5143500 h 5143500"/>
              <a:gd name="connsiteX0" fmla="*/ 0 w 5652120"/>
              <a:gd name="connsiteY0" fmla="*/ 5143500 h 5151967"/>
              <a:gd name="connsiteX1" fmla="*/ 1094485 w 5652120"/>
              <a:gd name="connsiteY1" fmla="*/ 0 h 5151967"/>
              <a:gd name="connsiteX2" fmla="*/ 5652120 w 5652120"/>
              <a:gd name="connsiteY2" fmla="*/ 0 h 5151967"/>
              <a:gd name="connsiteX3" fmla="*/ 5650622 w 5652120"/>
              <a:gd name="connsiteY3" fmla="*/ 5151967 h 5151967"/>
              <a:gd name="connsiteX4" fmla="*/ 0 w 5652120"/>
              <a:gd name="connsiteY4" fmla="*/ 5143500 h 5151967"/>
              <a:gd name="connsiteX0" fmla="*/ 0 w 5652120"/>
              <a:gd name="connsiteY0" fmla="*/ 5143500 h 5143501"/>
              <a:gd name="connsiteX1" fmla="*/ 1094485 w 5652120"/>
              <a:gd name="connsiteY1" fmla="*/ 0 h 5143501"/>
              <a:gd name="connsiteX2" fmla="*/ 5652120 w 5652120"/>
              <a:gd name="connsiteY2" fmla="*/ 0 h 5143501"/>
              <a:gd name="connsiteX3" fmla="*/ 5650622 w 5652120"/>
              <a:gd name="connsiteY3" fmla="*/ 5143501 h 5143501"/>
              <a:gd name="connsiteX4" fmla="*/ 0 w 5652120"/>
              <a:gd name="connsiteY4" fmla="*/ 5143500 h 5143501"/>
              <a:gd name="connsiteX0" fmla="*/ 0 w 5208642"/>
              <a:gd name="connsiteY0" fmla="*/ 5153332 h 5153332"/>
              <a:gd name="connsiteX1" fmla="*/ 651007 w 5208642"/>
              <a:gd name="connsiteY1" fmla="*/ 0 h 5153332"/>
              <a:gd name="connsiteX2" fmla="*/ 5208642 w 5208642"/>
              <a:gd name="connsiteY2" fmla="*/ 0 h 5153332"/>
              <a:gd name="connsiteX3" fmla="*/ 5207144 w 5208642"/>
              <a:gd name="connsiteY3" fmla="*/ 5143501 h 5153332"/>
              <a:gd name="connsiteX4" fmla="*/ 0 w 5208642"/>
              <a:gd name="connsiteY4" fmla="*/ 5153332 h 5153332"/>
              <a:gd name="connsiteX0" fmla="*/ 0 w 5203806"/>
              <a:gd name="connsiteY0" fmla="*/ 5136605 h 5143501"/>
              <a:gd name="connsiteX1" fmla="*/ 646171 w 5203806"/>
              <a:gd name="connsiteY1" fmla="*/ 0 h 5143501"/>
              <a:gd name="connsiteX2" fmla="*/ 5203806 w 5203806"/>
              <a:gd name="connsiteY2" fmla="*/ 0 h 5143501"/>
              <a:gd name="connsiteX3" fmla="*/ 5202308 w 5203806"/>
              <a:gd name="connsiteY3" fmla="*/ 5143501 h 5143501"/>
              <a:gd name="connsiteX4" fmla="*/ 0 w 5203806"/>
              <a:gd name="connsiteY4" fmla="*/ 5136605 h 5143501"/>
              <a:gd name="connsiteX0" fmla="*/ 0 w 5203806"/>
              <a:gd name="connsiteY0" fmla="*/ 5147756 h 5147756"/>
              <a:gd name="connsiteX1" fmla="*/ 646171 w 5203806"/>
              <a:gd name="connsiteY1" fmla="*/ 0 h 5147756"/>
              <a:gd name="connsiteX2" fmla="*/ 5203806 w 5203806"/>
              <a:gd name="connsiteY2" fmla="*/ 0 h 5147756"/>
              <a:gd name="connsiteX3" fmla="*/ 5202308 w 5203806"/>
              <a:gd name="connsiteY3" fmla="*/ 5143501 h 5147756"/>
              <a:gd name="connsiteX4" fmla="*/ 0 w 5203806"/>
              <a:gd name="connsiteY4" fmla="*/ 5147756 h 514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03806" h="5147756">
                <a:moveTo>
                  <a:pt x="0" y="5147756"/>
                </a:moveTo>
                <a:lnTo>
                  <a:pt x="646171" y="0"/>
                </a:lnTo>
                <a:lnTo>
                  <a:pt x="5203806" y="0"/>
                </a:lnTo>
                <a:cubicBezTo>
                  <a:pt x="5200484" y="1714500"/>
                  <a:pt x="5205630" y="3429001"/>
                  <a:pt x="5202308" y="5143501"/>
                </a:cubicBezTo>
                <a:lnTo>
                  <a:pt x="0" y="5147756"/>
                </a:lnTo>
                <a:close/>
              </a:path>
            </a:pathLst>
          </a:custGeom>
          <a:solidFill>
            <a:srgbClr val="323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43900" y="1206797"/>
            <a:ext cx="331998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>
          <a:xfrm>
            <a:off x="244800" y="349200"/>
            <a:ext cx="3319088" cy="637200"/>
          </a:xfrm>
        </p:spPr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</a:t>
            </a:r>
            <a:endParaRPr lang="fr-FR" dirty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97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BEE20028-8CD7-499F-BD86-AA11208655B7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10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pour une image  13"/>
          <p:cNvSpPr>
            <a:spLocks noGrp="1"/>
          </p:cNvSpPr>
          <p:nvPr>
            <p:ph type="pic" sz="quarter" idx="10" hasCustomPrompt="1"/>
          </p:nvPr>
        </p:nvSpPr>
        <p:spPr>
          <a:xfrm>
            <a:off x="1835697" y="0"/>
            <a:ext cx="7308304" cy="5143500"/>
          </a:xfrm>
          <a:custGeom>
            <a:avLst/>
            <a:gdLst/>
            <a:ahLst/>
            <a:cxnLst/>
            <a:rect l="l" t="t" r="r" b="b"/>
            <a:pathLst>
              <a:path w="7308304" h="5143500">
                <a:moveTo>
                  <a:pt x="4401322" y="0"/>
                </a:moveTo>
                <a:lnTo>
                  <a:pt x="7308304" y="0"/>
                </a:lnTo>
                <a:lnTo>
                  <a:pt x="7308304" y="3572355"/>
                </a:lnTo>
                <a:lnTo>
                  <a:pt x="4520712" y="5143500"/>
                </a:lnTo>
                <a:lnTo>
                  <a:pt x="1500823" y="5143500"/>
                </a:lnTo>
                <a:lnTo>
                  <a:pt x="0" y="248067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792000" rIns="216000" anchor="ctr">
            <a:normAutofit/>
          </a:bodyPr>
          <a:lstStyle>
            <a:lvl1pPr algn="ctr"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fr-FR" smtClean="0"/>
              <a:t>Click on the </a:t>
            </a:r>
            <a:r>
              <a:rPr lang="fr-FR" err="1" smtClean="0"/>
              <a:t>icon</a:t>
            </a:r>
            <a:r>
              <a:rPr lang="fr-FR" smtClean="0"/>
              <a:t> to </a:t>
            </a:r>
            <a:r>
              <a:rPr lang="fr-FR" err="1" smtClean="0"/>
              <a:t>fill</a:t>
            </a:r>
            <a:r>
              <a:rPr lang="fr-FR" smtClean="0"/>
              <a:t> </a:t>
            </a:r>
            <a:r>
              <a:rPr lang="fr-FR" err="1" smtClean="0"/>
              <a:t>this</a:t>
            </a:r>
            <a:r>
              <a:rPr lang="fr-FR" smtClean="0"/>
              <a:t> box </a:t>
            </a:r>
            <a:r>
              <a:rPr lang="fr-FR" err="1" smtClean="0"/>
              <a:t>with</a:t>
            </a:r>
            <a:r>
              <a:rPr lang="fr-FR" smtClean="0"/>
              <a:t> a </a:t>
            </a:r>
            <a:r>
              <a:rPr lang="fr-FR" err="1" smtClean="0"/>
              <a:t>picture</a:t>
            </a:r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accent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E71A5011-96E6-4419-8AB6-B8782F48A2F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98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ol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>
            <a:grpSpLocks noChangeAspect="1"/>
          </p:cNvGrpSpPr>
          <p:nvPr userDrawn="1"/>
        </p:nvGrpSpPr>
        <p:grpSpPr bwMode="ltGray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4" name="Freeform 6"/>
            <p:cNvSpPr>
              <a:spLocks/>
            </p:cNvSpPr>
            <p:nvPr userDrawn="1"/>
          </p:nvSpPr>
          <p:spPr bwMode="ltGray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" name="Freeform 7"/>
            <p:cNvSpPr>
              <a:spLocks/>
            </p:cNvSpPr>
            <p:nvPr userDrawn="1"/>
          </p:nvSpPr>
          <p:spPr bwMode="ltGray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971600" y="1203598"/>
            <a:ext cx="7200800" cy="3247009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F1B5F7D8-76C9-4C9C-BF37-34CD59FA7EE1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72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Background 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>
          <a:xfrm>
            <a:off x="245458" y="1"/>
            <a:ext cx="8898543" cy="5143499"/>
          </a:xfrm>
          <a:custGeom>
            <a:avLst/>
            <a:gdLst/>
            <a:ahLst/>
            <a:cxnLst/>
            <a:rect l="l" t="t" r="r" b="b"/>
            <a:pathLst>
              <a:path w="8898543" h="5143499">
                <a:moveTo>
                  <a:pt x="2640136" y="0"/>
                </a:moveTo>
                <a:lnTo>
                  <a:pt x="8898543" y="0"/>
                </a:lnTo>
                <a:lnTo>
                  <a:pt x="8898543" y="3450413"/>
                </a:lnTo>
                <a:lnTo>
                  <a:pt x="5906113" y="5143499"/>
                </a:lnTo>
                <a:lnTo>
                  <a:pt x="2068176" y="5143499"/>
                </a:lnTo>
                <a:lnTo>
                  <a:pt x="0" y="1492071"/>
                </a:lnTo>
                <a:close/>
              </a:path>
            </a:pathLst>
          </a:custGeom>
          <a:blipFill>
            <a:blip r:embed="rId2"/>
            <a:srcRect/>
            <a:stretch>
              <a:fillRect l="-2758"/>
            </a:stretch>
          </a:blipFill>
        </p:spPr>
        <p:txBody>
          <a:bodyPr lIns="72000" tIns="612000" anchor="ctr"/>
          <a:lstStyle>
            <a:lvl1pPr marL="0" indent="0" algn="ctr">
              <a:spcBef>
                <a:spcPts val="0"/>
              </a:spcBef>
              <a:buNone/>
              <a:defRPr sz="12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smtClean="0"/>
              <a:t>Click on the icon</a:t>
            </a:r>
            <a:br>
              <a:rPr lang="en-GB" smtClean="0"/>
            </a:br>
            <a:r>
              <a:rPr lang="en-GB" smtClean="0"/>
              <a:t>to fill this box with a picture</a:t>
            </a:r>
            <a:endParaRPr lang="en-GB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243900" y="350550"/>
            <a:ext cx="8648580" cy="63702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5B8E4916-60B0-4C87-9B3B-3690FB2A13A1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638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7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  <a:gd name="connsiteX0" fmla="*/ 10000 w 10125"/>
              <a:gd name="connsiteY0" fmla="*/ 0 h 10000"/>
              <a:gd name="connsiteX1" fmla="*/ 10000 w 10125"/>
              <a:gd name="connsiteY1" fmla="*/ 6944 h 10000"/>
              <a:gd name="connsiteX2" fmla="*/ 6186 w 10125"/>
              <a:gd name="connsiteY2" fmla="*/ 10000 h 10000"/>
              <a:gd name="connsiteX3" fmla="*/ 2054 w 10125"/>
              <a:gd name="connsiteY3" fmla="*/ 10000 h 10000"/>
              <a:gd name="connsiteX4" fmla="*/ 0 w 10125"/>
              <a:gd name="connsiteY4" fmla="*/ 4824 h 10000"/>
              <a:gd name="connsiteX5" fmla="*/ 6023 w 10125"/>
              <a:gd name="connsiteY5" fmla="*/ 0 h 10000"/>
              <a:gd name="connsiteX6" fmla="*/ 6023 w 10125"/>
              <a:gd name="connsiteY6" fmla="*/ 0 h 10000"/>
              <a:gd name="connsiteX7" fmla="*/ 10125 w 10125"/>
              <a:gd name="connsiteY7" fmla="*/ 178 h 10000"/>
              <a:gd name="connsiteX0" fmla="*/ 10000 w 10000"/>
              <a:gd name="connsiteY0" fmla="*/ 0 h 10000"/>
              <a:gd name="connsiteX1" fmla="*/ 10000 w 10000"/>
              <a:gd name="connsiteY1" fmla="*/ 6944 h 10000"/>
              <a:gd name="connsiteX2" fmla="*/ 6186 w 10000"/>
              <a:gd name="connsiteY2" fmla="*/ 10000 h 10000"/>
              <a:gd name="connsiteX3" fmla="*/ 2054 w 10000"/>
              <a:gd name="connsiteY3" fmla="*/ 10000 h 10000"/>
              <a:gd name="connsiteX4" fmla="*/ 0 w 10000"/>
              <a:gd name="connsiteY4" fmla="*/ 4824 h 10000"/>
              <a:gd name="connsiteX5" fmla="*/ 6023 w 10000"/>
              <a:gd name="connsiteY5" fmla="*/ 0 h 10000"/>
              <a:gd name="connsiteX6" fmla="*/ 6023 w 10000"/>
              <a:gd name="connsiteY6" fmla="*/ 0 h 10000"/>
              <a:gd name="connsiteX0" fmla="*/ 10000 w 10000"/>
              <a:gd name="connsiteY0" fmla="*/ 6944 h 10000"/>
              <a:gd name="connsiteX1" fmla="*/ 6186 w 10000"/>
              <a:gd name="connsiteY1" fmla="*/ 10000 h 10000"/>
              <a:gd name="connsiteX2" fmla="*/ 2054 w 10000"/>
              <a:gd name="connsiteY2" fmla="*/ 10000 h 10000"/>
              <a:gd name="connsiteX3" fmla="*/ 0 w 10000"/>
              <a:gd name="connsiteY3" fmla="*/ 4824 h 10000"/>
              <a:gd name="connsiteX4" fmla="*/ 6023 w 10000"/>
              <a:gd name="connsiteY4" fmla="*/ 0 h 10000"/>
              <a:gd name="connsiteX5" fmla="*/ 6023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10000" y="6944"/>
                </a:moveTo>
                <a:lnTo>
                  <a:pt x="6186" y="10000"/>
                </a:lnTo>
                <a:lnTo>
                  <a:pt x="2054" y="10000"/>
                </a:lnTo>
                <a:lnTo>
                  <a:pt x="0" y="4824"/>
                </a:lnTo>
                <a:lnTo>
                  <a:pt x="6023" y="0"/>
                </a:lnTo>
                <a:lnTo>
                  <a:pt x="6023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choose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6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Color Gradiant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ltGray">
          <a:xfrm>
            <a:off x="-2882" y="0"/>
            <a:ext cx="9146882" cy="51435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1BD1AD36-367B-4D0C-B433-4BC757274835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01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inv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Espace réservé de l'élément multimédia 2"/>
          <p:cNvSpPr>
            <a:spLocks noGrp="1"/>
          </p:cNvSpPr>
          <p:nvPr>
            <p:ph type="media" sz="quarter" idx="13" hasCustomPrompt="1"/>
          </p:nvPr>
        </p:nvSpPr>
        <p:spPr>
          <a:xfrm>
            <a:off x="723900" y="267494"/>
            <a:ext cx="7696200" cy="4329112"/>
          </a:xfrm>
          <a:blipFill>
            <a:blip r:embed="rId2"/>
            <a:stretch>
              <a:fillRect/>
            </a:stretch>
          </a:blipFill>
        </p:spPr>
        <p:txBody>
          <a:bodyPr lIns="0" tIns="1116000" rIns="0" anchor="ctr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on the icon to add a video</a:t>
            </a:r>
            <a:endParaRPr lang="en-GB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CB916FED-7A4E-4071-9D15-8988C7C8ACA4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732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Horizont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/>
          <p:cNvSpPr>
            <a:spLocks noGrp="1"/>
          </p:cNvSpPr>
          <p:nvPr>
            <p:ph type="pic" sz="quarter" idx="17" hasCustomPrompt="1"/>
          </p:nvPr>
        </p:nvSpPr>
        <p:spPr>
          <a:xfrm>
            <a:off x="3995799" y="1246236"/>
            <a:ext cx="4752855" cy="2924164"/>
          </a:xfrm>
          <a:custGeom>
            <a:avLst/>
            <a:gdLst/>
            <a:ahLst/>
            <a:cxnLst/>
            <a:rect l="l" t="t" r="r" b="b"/>
            <a:pathLst>
              <a:path w="4752855" h="2924164">
                <a:moveTo>
                  <a:pt x="4516261" y="0"/>
                </a:moveTo>
                <a:lnTo>
                  <a:pt x="4752855" y="2496086"/>
                </a:lnTo>
                <a:lnTo>
                  <a:pt x="236593" y="2924164"/>
                </a:lnTo>
                <a:lnTo>
                  <a:pt x="0" y="42807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on the icon</a:t>
            </a:r>
            <a:br>
              <a:rPr lang="en-US" smtClean="0"/>
            </a:br>
            <a:r>
              <a:rPr lang="en-US" smtClean="0"/>
              <a:t>to fill this box with a picture</a:t>
            </a:r>
            <a:endParaRPr lang="en-US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295232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41D8A617-6D09-4C59-AFF9-C6A908FAD734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7974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Vertic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/>
          <p:cNvSpPr>
            <a:spLocks noGrp="1"/>
          </p:cNvSpPr>
          <p:nvPr>
            <p:ph type="pic" sz="quarter" idx="17" hasCustomPrompt="1"/>
          </p:nvPr>
        </p:nvSpPr>
        <p:spPr>
          <a:xfrm>
            <a:off x="4890448" y="771552"/>
            <a:ext cx="2892121" cy="4023683"/>
          </a:xfrm>
          <a:custGeom>
            <a:avLst/>
            <a:gdLst/>
            <a:ahLst/>
            <a:cxnLst/>
            <a:rect l="l" t="t" r="r" b="b"/>
            <a:pathLst>
              <a:path w="2892121" h="4023683">
                <a:moveTo>
                  <a:pt x="2526372" y="0"/>
                </a:moveTo>
                <a:lnTo>
                  <a:pt x="2892121" y="3779181"/>
                </a:lnTo>
                <a:lnTo>
                  <a:pt x="365749" y="4023683"/>
                </a:lnTo>
                <a:lnTo>
                  <a:pt x="0" y="24450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on the icon</a:t>
            </a:r>
            <a:br>
              <a:rPr lang="en-US" smtClean="0"/>
            </a:br>
            <a:r>
              <a:rPr lang="en-US" smtClean="0"/>
              <a:t>to fill this box with a picture</a:t>
            </a:r>
            <a:endParaRPr lang="en-US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67240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0EBF7701-ACF0-48C4-A562-21EDE167DDC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60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ch Phrase &amp;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3" y="278606"/>
            <a:ext cx="546416" cy="149718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915566"/>
            <a:ext cx="3806422" cy="36724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 b="0" u="none" normalizeH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change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4" name="Espace réservé pour une image  3"/>
          <p:cNvSpPr>
            <a:spLocks noGrp="1"/>
          </p:cNvSpPr>
          <p:nvPr>
            <p:ph type="pic" sz="quarter" idx="17" hasCustomPrompt="1"/>
          </p:nvPr>
        </p:nvSpPr>
        <p:spPr>
          <a:xfrm>
            <a:off x="4220498" y="0"/>
            <a:ext cx="4923502" cy="5143500"/>
          </a:xfrm>
          <a:custGeom>
            <a:avLst/>
            <a:gdLst/>
            <a:ahLst/>
            <a:cxnLst/>
            <a:rect l="l" t="t" r="r" b="b"/>
            <a:pathLst>
              <a:path w="4923502" h="5143500">
                <a:moveTo>
                  <a:pt x="0" y="0"/>
                </a:moveTo>
                <a:lnTo>
                  <a:pt x="4923502" y="0"/>
                </a:lnTo>
                <a:lnTo>
                  <a:pt x="4923502" y="5143500"/>
                </a:lnTo>
                <a:lnTo>
                  <a:pt x="727350" y="5143500"/>
                </a:lnTo>
                <a:close/>
              </a:path>
            </a:pathLst>
          </a:custGeom>
          <a:blipFill>
            <a:blip r:embed="rId3"/>
            <a:srcRect/>
            <a:stretch>
              <a:fillRect l="-3385" r="-77693"/>
            </a:stretch>
          </a:blipFill>
        </p:spPr>
        <p:txBody>
          <a:bodyPr tIns="576000" anchor="ctr"/>
          <a:lstStyle>
            <a:lvl1pPr algn="ctr">
              <a:defRPr sz="105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on the icon to fill this box with a picture</a:t>
            </a:r>
            <a:endParaRPr lang="en-US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932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 bwMode="blackGray"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0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2386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851920" y="1563638"/>
            <a:ext cx="468052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u="none" normalizeH="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627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4189DA70-1450-40A9-BB73-EE40B1850033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27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Titr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2E8B59B6-A8E4-45E4-9B2C-2912616B098F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6498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7"/>
          </p:nvPr>
        </p:nvSpPr>
        <p:spPr>
          <a:xfrm>
            <a:off x="4716016" y="1200151"/>
            <a:ext cx="3744416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701085E3-7831-4C16-9911-85A5861B79E4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954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adia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899592" y="2026986"/>
            <a:ext cx="6265192" cy="1089529"/>
          </a:xfrm>
        </p:spPr>
        <p:txBody>
          <a:bodyPr anchor="ctr">
            <a:spAutoFit/>
          </a:bodyPr>
          <a:lstStyle>
            <a:lvl1pPr marL="0" indent="0"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fr-FR" dirty="0" smtClean="0"/>
              <a:t>Insert</a:t>
            </a:r>
            <a:br>
              <a:rPr lang="fr-FR" dirty="0" smtClean="0"/>
            </a:br>
            <a:r>
              <a:rPr lang="fr-FR" dirty="0" err="1" smtClean="0"/>
              <a:t>your</a:t>
            </a:r>
            <a:r>
              <a:rPr lang="fr-FR" dirty="0" smtClean="0"/>
              <a:t> </a:t>
            </a:r>
            <a:r>
              <a:rPr lang="fr-FR" dirty="0" err="1" smtClean="0"/>
              <a:t>text</a:t>
            </a:r>
            <a:r>
              <a:rPr lang="fr-FR" dirty="0" smtClean="0"/>
              <a:t> </a:t>
            </a:r>
            <a:r>
              <a:rPr lang="fr-FR" dirty="0" err="1" smtClean="0"/>
              <a:t>here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ECB11AD3-B7EF-468D-AD9D-3DC77A4EDEB5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76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584455" y="1364894"/>
            <a:ext cx="822289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 rot="19860000">
            <a:off x="1734205" y="1832727"/>
            <a:ext cx="327309" cy="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3"/>
          <p:cNvSpPr>
            <a:spLocks noGrp="1"/>
          </p:cNvSpPr>
          <p:nvPr>
            <p:ph type="body" sz="quarter" idx="13" hasCustomPrompt="1"/>
          </p:nvPr>
        </p:nvSpPr>
        <p:spPr>
          <a:xfrm rot="19860000">
            <a:off x="1739085" y="1558309"/>
            <a:ext cx="1624418" cy="276999"/>
          </a:xfrm>
        </p:spPr>
        <p:txBody>
          <a:bodyPr vert="horz" wrap="none" lIns="0" tIns="0" rIns="0" bIns="0" rtlCol="0" anchor="b">
            <a:noAutofit/>
          </a:bodyPr>
          <a:lstStyle>
            <a:lvl1pPr marL="92075" indent="-92075">
              <a:buNone/>
              <a:defRPr lang="fr-FR" sz="2000" b="1" u="none" dirty="0" smtClean="0">
                <a:solidFill>
                  <a:schemeClr val="accent1"/>
                </a:solidFill>
                <a:latin typeface="+mj-lt"/>
              </a:defRPr>
            </a:lvl1pPr>
            <a:lvl2pPr>
              <a:defRPr lang="fr-FR" sz="1800" dirty="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fr-FR" sz="1600" dirty="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fr-FR" sz="1400" dirty="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fr-FR" sz="1400" dirty="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19" name="Espace réservé du texte 18"/>
          <p:cNvSpPr>
            <a:spLocks noGrp="1"/>
          </p:cNvSpPr>
          <p:nvPr>
            <p:ph type="body" sz="quarter" idx="14" hasCustomPrompt="1"/>
          </p:nvPr>
        </p:nvSpPr>
        <p:spPr>
          <a:xfrm rot="19860000">
            <a:off x="3054282" y="922624"/>
            <a:ext cx="4554602" cy="2968386"/>
          </a:xfrm>
        </p:spPr>
        <p:txBody>
          <a:bodyPr lIns="0"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tabLst/>
              <a:defRPr sz="2300" b="1" baseline="0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2pPr>
            <a:lvl3pPr marL="312738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3pPr>
            <a:lvl4pPr marL="487362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4pPr>
            <a:lvl5pPr marL="6699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 smtClean="0"/>
              <a:t>chapter title</a:t>
            </a:r>
            <a:endParaRPr lang="en-GB" dirty="0"/>
          </a:p>
        </p:txBody>
      </p:sp>
      <p:sp>
        <p:nvSpPr>
          <p:cNvPr id="25" name="Espace réservé du texte 24"/>
          <p:cNvSpPr>
            <a:spLocks noGrp="1"/>
          </p:cNvSpPr>
          <p:nvPr>
            <p:ph type="body" sz="quarter" idx="15" hasCustomPrompt="1"/>
          </p:nvPr>
        </p:nvSpPr>
        <p:spPr>
          <a:xfrm rot="19860000">
            <a:off x="2707838" y="2198528"/>
            <a:ext cx="647303" cy="297000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2300" b="1" u="sng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/>
            </a:lvl2pPr>
            <a:lvl3pPr marL="312738" indent="0">
              <a:buFont typeface="Arial" panose="020B0604020202020204" pitchFamily="34" charset="0"/>
              <a:buNone/>
              <a:defRPr/>
            </a:lvl3pPr>
            <a:lvl4pPr marL="487362" indent="0">
              <a:buFont typeface="Arial" panose="020B0604020202020204" pitchFamily="34" charset="0"/>
              <a:buNone/>
              <a:defRPr/>
            </a:lvl4pPr>
            <a:lvl5pPr marL="669925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 smtClean="0"/>
              <a:t>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480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Basic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 rot="19849320">
            <a:off x="2026800" y="903600"/>
            <a:ext cx="6486091" cy="1791976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4550" b="1" cap="none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  <a:endParaRPr lang="en-GB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 rot="19860000">
            <a:off x="2555139" y="2683726"/>
            <a:ext cx="6465248" cy="215552"/>
          </a:xfrm>
        </p:spPr>
        <p:txBody>
          <a:bodyPr lIns="0" tIns="0" rIns="0" bIns="0" anchor="ctr"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 smtClean="0"/>
              <a:t>Subtitle</a:t>
            </a:r>
            <a:endParaRPr lang="en-GB" dirty="0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68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Advanced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texte 5"/>
          <p:cNvSpPr>
            <a:spLocks noGrp="1"/>
          </p:cNvSpPr>
          <p:nvPr>
            <p:ph type="body" sz="quarter" idx="14" hasCustomPrompt="1"/>
          </p:nvPr>
        </p:nvSpPr>
        <p:spPr>
          <a:xfrm rot="19841966">
            <a:off x="1874375" y="994937"/>
            <a:ext cx="6552000" cy="2159000"/>
          </a:xfrm>
        </p:spPr>
        <p:txBody>
          <a:bodyPr/>
          <a:lstStyle>
            <a:lvl1pPr marL="180975" indent="-180975">
              <a:lnSpc>
                <a:spcPct val="114000"/>
              </a:lnSpc>
              <a:spcBef>
                <a:spcPts val="0"/>
              </a:spcBef>
              <a:defRPr sz="4550" b="1">
                <a:latin typeface="+mj-lt"/>
              </a:defRPr>
            </a:lvl1pPr>
            <a:lvl2pPr marL="214313" indent="-214313">
              <a:spcBef>
                <a:spcPts val="2400"/>
              </a:spcBef>
              <a:buFont typeface="Helvetica LT Std" panose="020B0504020202020204" pitchFamily="34" charset="0"/>
              <a:buChar char=" "/>
              <a:defRPr sz="1200" baseline="0">
                <a:latin typeface="+mn-lt"/>
              </a:defRPr>
            </a:lvl2pPr>
          </a:lstStyle>
          <a:p>
            <a:pPr lvl="0"/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501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Titr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8AEAB6D-113A-47F0-BA03-9D20D3E10975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8772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0FEC3799-7139-4287-97D2-6D8FAE57588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307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Gradia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 hasCustomPrompt="1"/>
          </p:nvPr>
        </p:nvSpPr>
        <p:spPr>
          <a:xfrm>
            <a:off x="899592" y="2026986"/>
            <a:ext cx="6265192" cy="1089529"/>
          </a:xfrm>
        </p:spPr>
        <p:txBody>
          <a:bodyPr anchor="ctr">
            <a:spAutoFit/>
          </a:bodyPr>
          <a:lstStyle>
            <a:lvl1pPr marL="0" indent="0">
              <a:buNone/>
              <a:defRPr sz="36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Insert</a:t>
            </a:r>
            <a:br>
              <a:rPr lang="en-GB" dirty="0" smtClean="0"/>
            </a:br>
            <a:r>
              <a:rPr lang="en-GB" dirty="0" smtClean="0"/>
              <a:t>your text here</a:t>
            </a:r>
            <a:endParaRPr lang="en-GB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8D7B2C74-0DD9-4A4B-9D9F-151A2DAE904F}" type="datetime1">
              <a:rPr lang="en-GB" smtClean="0"/>
              <a:t>23/09/2017</a:t>
            </a:fld>
            <a:endParaRPr lang="en-GB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589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&amp;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pour une image  13"/>
          <p:cNvSpPr>
            <a:spLocks noGrp="1"/>
          </p:cNvSpPr>
          <p:nvPr>
            <p:ph type="pic" sz="quarter" idx="10" hasCustomPrompt="1"/>
          </p:nvPr>
        </p:nvSpPr>
        <p:spPr>
          <a:xfrm>
            <a:off x="1835697" y="0"/>
            <a:ext cx="7308304" cy="5143500"/>
          </a:xfrm>
          <a:custGeom>
            <a:avLst/>
            <a:gdLst/>
            <a:ahLst/>
            <a:cxnLst/>
            <a:rect l="l" t="t" r="r" b="b"/>
            <a:pathLst>
              <a:path w="7308304" h="5143500">
                <a:moveTo>
                  <a:pt x="4401322" y="0"/>
                </a:moveTo>
                <a:lnTo>
                  <a:pt x="7308304" y="0"/>
                </a:lnTo>
                <a:lnTo>
                  <a:pt x="7308304" y="3572355"/>
                </a:lnTo>
                <a:lnTo>
                  <a:pt x="4520712" y="5143500"/>
                </a:lnTo>
                <a:lnTo>
                  <a:pt x="1500823" y="5143500"/>
                </a:lnTo>
                <a:lnTo>
                  <a:pt x="0" y="248067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792000" rIns="216000" anchor="ctr">
            <a:normAutofit/>
          </a:bodyPr>
          <a:lstStyle>
            <a:lvl1pPr algn="ctr">
              <a:defRPr sz="1000" b="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fr-FR" smtClean="0"/>
              <a:t>Click on the </a:t>
            </a:r>
            <a:r>
              <a:rPr lang="fr-FR" err="1" smtClean="0"/>
              <a:t>icon</a:t>
            </a:r>
            <a:r>
              <a:rPr lang="fr-FR" smtClean="0"/>
              <a:t> to </a:t>
            </a:r>
            <a:r>
              <a:rPr lang="fr-FR" err="1" smtClean="0"/>
              <a:t>fill</a:t>
            </a:r>
            <a:r>
              <a:rPr lang="fr-FR" smtClean="0"/>
              <a:t> </a:t>
            </a:r>
            <a:r>
              <a:rPr lang="fr-FR" err="1" smtClean="0"/>
              <a:t>this</a:t>
            </a:r>
            <a:r>
              <a:rPr lang="fr-FR" smtClean="0"/>
              <a:t> box </a:t>
            </a:r>
            <a:r>
              <a:rPr lang="fr-FR" err="1" smtClean="0"/>
              <a:t>with</a:t>
            </a:r>
            <a:r>
              <a:rPr lang="fr-FR" smtClean="0"/>
              <a:t> a </a:t>
            </a:r>
            <a:r>
              <a:rPr lang="fr-FR" err="1" smtClean="0"/>
              <a:t>picture</a:t>
            </a:r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22322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3600" b="1" u="none" normalizeH="0" baseline="0">
                <a:solidFill>
                  <a:schemeClr val="accent1"/>
                </a:solidFill>
              </a:defRPr>
            </a:lvl1pPr>
          </a:lstStyle>
          <a:p>
            <a:r>
              <a:rPr lang="en-GB" dirty="0" smtClean="0"/>
              <a:t>Insert a cover</a:t>
            </a:r>
            <a:br>
              <a:rPr lang="en-GB" dirty="0" smtClean="0"/>
            </a:br>
            <a:r>
              <a:rPr lang="en-GB" dirty="0" smtClean="0"/>
              <a:t>title here</a:t>
            </a:r>
            <a:br>
              <a:rPr lang="en-GB" dirty="0" smtClean="0"/>
            </a:br>
            <a:r>
              <a:rPr lang="en-GB" dirty="0" smtClean="0"/>
              <a:t>over 4 lines</a:t>
            </a:r>
            <a:br>
              <a:rPr lang="en-GB" dirty="0" smtClean="0"/>
            </a:br>
            <a:r>
              <a:rPr lang="en-GB" dirty="0" smtClean="0"/>
              <a:t>max</a:t>
            </a:r>
            <a:endParaRPr lang="en-GB" dirty="0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64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Colo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>
            <a:grpSpLocks noChangeAspect="1"/>
          </p:cNvGrpSpPr>
          <p:nvPr userDrawn="1"/>
        </p:nvGrpSpPr>
        <p:grpSpPr bwMode="auto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4" name="Freeform 6"/>
            <p:cNvSpPr>
              <a:spLocks/>
            </p:cNvSpPr>
            <p:nvPr userDrawn="1"/>
          </p:nvSpPr>
          <p:spPr bwMode="auto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" name="Freeform 7"/>
            <p:cNvSpPr>
              <a:spLocks/>
            </p:cNvSpPr>
            <p:nvPr userDrawn="1"/>
          </p:nvSpPr>
          <p:spPr bwMode="auto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243900" y="350550"/>
            <a:ext cx="8648580" cy="637024"/>
          </a:xfrm>
          <a:prstGeom prst="rect">
            <a:avLst/>
          </a:prstGeom>
        </p:spPr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en-GB" dirty="0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971600" y="1203598"/>
            <a:ext cx="7200800" cy="3247009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E3A72310-F8B9-46BC-AC40-BCFBB0DE4D2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558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Background 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pour une image  16"/>
          <p:cNvSpPr>
            <a:spLocks noGrp="1"/>
          </p:cNvSpPr>
          <p:nvPr>
            <p:ph type="pic" sz="quarter" idx="14" hasCustomPrompt="1"/>
          </p:nvPr>
        </p:nvSpPr>
        <p:spPr>
          <a:xfrm>
            <a:off x="245458" y="1"/>
            <a:ext cx="8898543" cy="5143499"/>
          </a:xfrm>
          <a:custGeom>
            <a:avLst/>
            <a:gdLst/>
            <a:ahLst/>
            <a:cxnLst/>
            <a:rect l="l" t="t" r="r" b="b"/>
            <a:pathLst>
              <a:path w="8898543" h="5143499">
                <a:moveTo>
                  <a:pt x="2640136" y="0"/>
                </a:moveTo>
                <a:lnTo>
                  <a:pt x="8898543" y="0"/>
                </a:lnTo>
                <a:lnTo>
                  <a:pt x="8898543" y="3450413"/>
                </a:lnTo>
                <a:lnTo>
                  <a:pt x="5906113" y="5143499"/>
                </a:lnTo>
                <a:lnTo>
                  <a:pt x="2068176" y="5143499"/>
                </a:lnTo>
                <a:lnTo>
                  <a:pt x="0" y="1492071"/>
                </a:lnTo>
                <a:close/>
              </a:path>
            </a:pathLst>
          </a:custGeom>
          <a:blipFill>
            <a:blip r:embed="rId2"/>
            <a:srcRect/>
            <a:stretch>
              <a:fillRect l="-2758"/>
            </a:stretch>
          </a:blipFill>
        </p:spPr>
        <p:txBody>
          <a:bodyPr lIns="72000" tIns="612000" anchor="ctr"/>
          <a:lstStyle>
            <a:lvl1pPr marL="0" indent="0" algn="ctr">
              <a:spcBef>
                <a:spcPts val="0"/>
              </a:spcBef>
              <a:buNone/>
              <a:defRPr sz="12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smtClean="0"/>
              <a:t>Click on the icon</a:t>
            </a:r>
            <a:br>
              <a:rPr lang="en-GB" smtClean="0"/>
            </a:br>
            <a:r>
              <a:rPr lang="en-GB" smtClean="0"/>
              <a:t>to fill this box with a picture</a:t>
            </a:r>
            <a:endParaRPr lang="en-GB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78472543-51C9-4D0F-AFEC-F5FF2E4D7702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9967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 screen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2" y="278606"/>
            <a:ext cx="546418" cy="149719"/>
          </a:xfrm>
          <a:prstGeom prst="rect">
            <a:avLst/>
          </a:prstGeom>
        </p:spPr>
      </p:pic>
      <p:sp>
        <p:nvSpPr>
          <p:cNvPr id="17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  <a:gd name="connsiteX0" fmla="*/ 10000 w 10125"/>
              <a:gd name="connsiteY0" fmla="*/ 0 h 10000"/>
              <a:gd name="connsiteX1" fmla="*/ 10000 w 10125"/>
              <a:gd name="connsiteY1" fmla="*/ 6944 h 10000"/>
              <a:gd name="connsiteX2" fmla="*/ 6186 w 10125"/>
              <a:gd name="connsiteY2" fmla="*/ 10000 h 10000"/>
              <a:gd name="connsiteX3" fmla="*/ 2054 w 10125"/>
              <a:gd name="connsiteY3" fmla="*/ 10000 h 10000"/>
              <a:gd name="connsiteX4" fmla="*/ 0 w 10125"/>
              <a:gd name="connsiteY4" fmla="*/ 4824 h 10000"/>
              <a:gd name="connsiteX5" fmla="*/ 6023 w 10125"/>
              <a:gd name="connsiteY5" fmla="*/ 0 h 10000"/>
              <a:gd name="connsiteX6" fmla="*/ 6023 w 10125"/>
              <a:gd name="connsiteY6" fmla="*/ 0 h 10000"/>
              <a:gd name="connsiteX7" fmla="*/ 10125 w 10125"/>
              <a:gd name="connsiteY7" fmla="*/ 178 h 10000"/>
              <a:gd name="connsiteX0" fmla="*/ 10000 w 10000"/>
              <a:gd name="connsiteY0" fmla="*/ 0 h 10000"/>
              <a:gd name="connsiteX1" fmla="*/ 10000 w 10000"/>
              <a:gd name="connsiteY1" fmla="*/ 6944 h 10000"/>
              <a:gd name="connsiteX2" fmla="*/ 6186 w 10000"/>
              <a:gd name="connsiteY2" fmla="*/ 10000 h 10000"/>
              <a:gd name="connsiteX3" fmla="*/ 2054 w 10000"/>
              <a:gd name="connsiteY3" fmla="*/ 10000 h 10000"/>
              <a:gd name="connsiteX4" fmla="*/ 0 w 10000"/>
              <a:gd name="connsiteY4" fmla="*/ 4824 h 10000"/>
              <a:gd name="connsiteX5" fmla="*/ 6023 w 10000"/>
              <a:gd name="connsiteY5" fmla="*/ 0 h 10000"/>
              <a:gd name="connsiteX6" fmla="*/ 6023 w 10000"/>
              <a:gd name="connsiteY6" fmla="*/ 0 h 10000"/>
              <a:gd name="connsiteX0" fmla="*/ 10000 w 10000"/>
              <a:gd name="connsiteY0" fmla="*/ 6944 h 10000"/>
              <a:gd name="connsiteX1" fmla="*/ 6186 w 10000"/>
              <a:gd name="connsiteY1" fmla="*/ 10000 h 10000"/>
              <a:gd name="connsiteX2" fmla="*/ 2054 w 10000"/>
              <a:gd name="connsiteY2" fmla="*/ 10000 h 10000"/>
              <a:gd name="connsiteX3" fmla="*/ 0 w 10000"/>
              <a:gd name="connsiteY3" fmla="*/ 4824 h 10000"/>
              <a:gd name="connsiteX4" fmla="*/ 6023 w 10000"/>
              <a:gd name="connsiteY4" fmla="*/ 0 h 10000"/>
              <a:gd name="connsiteX5" fmla="*/ 6023 w 10000"/>
              <a:gd name="connsiteY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000">
                <a:moveTo>
                  <a:pt x="10000" y="6944"/>
                </a:moveTo>
                <a:lnTo>
                  <a:pt x="6186" y="10000"/>
                </a:lnTo>
                <a:lnTo>
                  <a:pt x="2054" y="10000"/>
                </a:lnTo>
                <a:lnTo>
                  <a:pt x="0" y="4824"/>
                </a:lnTo>
                <a:lnTo>
                  <a:pt x="6023" y="0"/>
                </a:lnTo>
                <a:lnTo>
                  <a:pt x="6023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627534"/>
            <a:ext cx="4238470" cy="3960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 b="0" u="none" normalizeH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choose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957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Color Gradiant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ltGray">
          <a:xfrm>
            <a:off x="-2882" y="0"/>
            <a:ext cx="9146882" cy="51435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" name="Group 5"/>
          <p:cNvGrpSpPr>
            <a:grpSpLocks noChangeAspect="1"/>
          </p:cNvGrpSpPr>
          <p:nvPr userDrawn="1"/>
        </p:nvGrpSpPr>
        <p:grpSpPr bwMode="invGray">
          <a:xfrm>
            <a:off x="-2882" y="0"/>
            <a:ext cx="9151352" cy="5143500"/>
            <a:chOff x="-6181" y="-3473"/>
            <a:chExt cx="18123" cy="10186"/>
          </a:xfrm>
          <a:solidFill>
            <a:schemeClr val="accent1"/>
          </a:solidFill>
        </p:grpSpPr>
        <p:sp>
          <p:nvSpPr>
            <p:cNvPr id="11" name="Freeform 6"/>
            <p:cNvSpPr>
              <a:spLocks/>
            </p:cNvSpPr>
            <p:nvPr userDrawn="1"/>
          </p:nvSpPr>
          <p:spPr bwMode="invGray">
            <a:xfrm>
              <a:off x="-6181" y="-3473"/>
              <a:ext cx="5731" cy="10186"/>
            </a:xfrm>
            <a:custGeom>
              <a:avLst/>
              <a:gdLst>
                <a:gd name="T0" fmla="*/ 503 w 5731"/>
                <a:gd name="T1" fmla="*/ 2958 h 10186"/>
                <a:gd name="T2" fmla="*/ 5731 w 5731"/>
                <a:gd name="T3" fmla="*/ 0 h 10186"/>
                <a:gd name="T4" fmla="*/ 0 w 5731"/>
                <a:gd name="T5" fmla="*/ 0 h 10186"/>
                <a:gd name="T6" fmla="*/ 0 w 5731"/>
                <a:gd name="T7" fmla="*/ 10186 h 10186"/>
                <a:gd name="T8" fmla="*/ 4599 w 5731"/>
                <a:gd name="T9" fmla="*/ 10186 h 10186"/>
                <a:gd name="T10" fmla="*/ 503 w 5731"/>
                <a:gd name="T11" fmla="*/ 2958 h 10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31" h="10186">
                  <a:moveTo>
                    <a:pt x="503" y="2958"/>
                  </a:moveTo>
                  <a:lnTo>
                    <a:pt x="5731" y="0"/>
                  </a:lnTo>
                  <a:lnTo>
                    <a:pt x="0" y="0"/>
                  </a:lnTo>
                  <a:lnTo>
                    <a:pt x="0" y="10186"/>
                  </a:lnTo>
                  <a:lnTo>
                    <a:pt x="4599" y="10186"/>
                  </a:lnTo>
                  <a:lnTo>
                    <a:pt x="503" y="29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invGray">
            <a:xfrm>
              <a:off x="6015" y="3361"/>
              <a:ext cx="5927" cy="3352"/>
            </a:xfrm>
            <a:custGeom>
              <a:avLst/>
              <a:gdLst>
                <a:gd name="T0" fmla="*/ 0 w 5927"/>
                <a:gd name="T1" fmla="*/ 3352 h 3352"/>
                <a:gd name="T2" fmla="*/ 5927 w 5927"/>
                <a:gd name="T3" fmla="*/ 3352 h 3352"/>
                <a:gd name="T4" fmla="*/ 5927 w 5927"/>
                <a:gd name="T5" fmla="*/ 0 h 3352"/>
                <a:gd name="T6" fmla="*/ 0 w 5927"/>
                <a:gd name="T7" fmla="*/ 3352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27" h="3352">
                  <a:moveTo>
                    <a:pt x="0" y="3352"/>
                  </a:moveTo>
                  <a:lnTo>
                    <a:pt x="5927" y="3352"/>
                  </a:lnTo>
                  <a:lnTo>
                    <a:pt x="5927" y="0"/>
                  </a:lnTo>
                  <a:lnTo>
                    <a:pt x="0" y="3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1BB31D73-EA60-4010-9ADC-0F0176C6536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374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inv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Espace réservé de l'élément multimédia 2"/>
          <p:cNvSpPr>
            <a:spLocks noGrp="1"/>
          </p:cNvSpPr>
          <p:nvPr>
            <p:ph type="media" sz="quarter" idx="13" hasCustomPrompt="1"/>
          </p:nvPr>
        </p:nvSpPr>
        <p:spPr>
          <a:xfrm>
            <a:off x="723900" y="267494"/>
            <a:ext cx="7696200" cy="4329112"/>
          </a:xfrm>
          <a:blipFill>
            <a:blip r:embed="rId2"/>
            <a:stretch>
              <a:fillRect/>
            </a:stretch>
          </a:blipFill>
        </p:spPr>
        <p:txBody>
          <a:bodyPr lIns="0" tIns="1116000" rIns="0" anchor="ctr"/>
          <a:lstStyle>
            <a:lvl1pPr marL="0" indent="0" algn="ctr">
              <a:buNone/>
              <a:defRPr sz="1000" b="0" baseline="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on the icon to add a video</a:t>
            </a:r>
            <a:endParaRPr lang="en-GB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tabLst>
                <a:tab pos="693738" algn="l"/>
              </a:tabLst>
            </a:pPr>
            <a:fld id="{7D58B2BF-8529-4993-AB08-78570448120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472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Horizont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/>
          <p:cNvSpPr>
            <a:spLocks noGrp="1"/>
          </p:cNvSpPr>
          <p:nvPr>
            <p:ph type="pic" sz="quarter" idx="17" hasCustomPrompt="1"/>
          </p:nvPr>
        </p:nvSpPr>
        <p:spPr>
          <a:xfrm>
            <a:off x="3995799" y="1246236"/>
            <a:ext cx="4752855" cy="2924164"/>
          </a:xfrm>
          <a:custGeom>
            <a:avLst/>
            <a:gdLst/>
            <a:ahLst/>
            <a:cxnLst/>
            <a:rect l="l" t="t" r="r" b="b"/>
            <a:pathLst>
              <a:path w="4752855" h="2924164">
                <a:moveTo>
                  <a:pt x="4516261" y="0"/>
                </a:moveTo>
                <a:lnTo>
                  <a:pt x="4752855" y="2496086"/>
                </a:lnTo>
                <a:lnTo>
                  <a:pt x="236593" y="2924164"/>
                </a:lnTo>
                <a:lnTo>
                  <a:pt x="0" y="428078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on the icon</a:t>
            </a:r>
            <a:br>
              <a:rPr lang="en-US" smtClean="0"/>
            </a:br>
            <a:r>
              <a:rPr lang="en-US" smtClean="0"/>
              <a:t>to fill this box with a picture</a:t>
            </a:r>
            <a:endParaRPr lang="en-US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295232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482339F-F579-4141-93E3-86F72FE23D47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09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Vertic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pour une image  2"/>
          <p:cNvSpPr>
            <a:spLocks noGrp="1"/>
          </p:cNvSpPr>
          <p:nvPr>
            <p:ph type="pic" sz="quarter" idx="17" hasCustomPrompt="1"/>
          </p:nvPr>
        </p:nvSpPr>
        <p:spPr>
          <a:xfrm>
            <a:off x="4890448" y="771552"/>
            <a:ext cx="2892121" cy="4023683"/>
          </a:xfrm>
          <a:custGeom>
            <a:avLst/>
            <a:gdLst/>
            <a:ahLst/>
            <a:cxnLst/>
            <a:rect l="l" t="t" r="r" b="b"/>
            <a:pathLst>
              <a:path w="2892121" h="4023683">
                <a:moveTo>
                  <a:pt x="2526372" y="0"/>
                </a:moveTo>
                <a:lnTo>
                  <a:pt x="2892121" y="3779181"/>
                </a:lnTo>
                <a:lnTo>
                  <a:pt x="365749" y="4023683"/>
                </a:lnTo>
                <a:lnTo>
                  <a:pt x="0" y="244502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 tIns="576000" anchor="ctr"/>
          <a:lstStyle>
            <a:lvl1pPr marL="0" indent="0" algn="ctr">
              <a:spcBef>
                <a:spcPts val="0"/>
              </a:spcBef>
              <a:buNone/>
              <a:defRPr sz="1000" b="0" i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on the icon</a:t>
            </a:r>
            <a:br>
              <a:rPr lang="en-US" smtClean="0"/>
            </a:br>
            <a:r>
              <a:rPr lang="en-US" smtClean="0"/>
              <a:t>to fill this box with a picture</a:t>
            </a:r>
            <a:endParaRPr lang="en-US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683568" y="1200151"/>
            <a:ext cx="3672408" cy="3394472"/>
          </a:xfrm>
        </p:spPr>
        <p:txBody>
          <a:bodyPr/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C2B33234-734D-4F56-AB35-23C97E623EA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24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ch Phrase &amp;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83" y="278606"/>
            <a:ext cx="546416" cy="149718"/>
          </a:xfrm>
          <a:prstGeom prst="rect">
            <a:avLst/>
          </a:prstGeom>
        </p:spPr>
      </p:pic>
      <p:sp>
        <p:nvSpPr>
          <p:cNvPr id="15" name="Titre 1"/>
          <p:cNvSpPr>
            <a:spLocks noGrp="1"/>
          </p:cNvSpPr>
          <p:nvPr>
            <p:ph type="ctrTitle" hasCustomPrompt="1"/>
          </p:nvPr>
        </p:nvSpPr>
        <p:spPr>
          <a:xfrm>
            <a:off x="333530" y="915566"/>
            <a:ext cx="3806422" cy="36724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sz="2400" b="0" u="none" normalizeH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 smtClean="0"/>
              <a:t>Insert text here,</a:t>
            </a:r>
            <a:br>
              <a:rPr lang="en-GB" dirty="0" smtClean="0"/>
            </a:br>
            <a:r>
              <a:rPr lang="en-GB" dirty="0" smtClean="0"/>
              <a:t>change the text </a:t>
            </a:r>
            <a:r>
              <a:rPr lang="en-GB" dirty="0" err="1" smtClean="0"/>
              <a:t>color</a:t>
            </a:r>
            <a:r>
              <a:rPr lang="en-GB" dirty="0" smtClean="0"/>
              <a:t> depending on your background image</a:t>
            </a:r>
            <a:endParaRPr lang="en-GB" dirty="0"/>
          </a:p>
        </p:txBody>
      </p:sp>
      <p:sp>
        <p:nvSpPr>
          <p:cNvPr id="4" name="Espace réservé pour une image  3"/>
          <p:cNvSpPr>
            <a:spLocks noGrp="1"/>
          </p:cNvSpPr>
          <p:nvPr>
            <p:ph type="pic" sz="quarter" idx="17" hasCustomPrompt="1"/>
          </p:nvPr>
        </p:nvSpPr>
        <p:spPr>
          <a:xfrm>
            <a:off x="4220498" y="0"/>
            <a:ext cx="4923502" cy="5143500"/>
          </a:xfrm>
          <a:custGeom>
            <a:avLst/>
            <a:gdLst/>
            <a:ahLst/>
            <a:cxnLst/>
            <a:rect l="l" t="t" r="r" b="b"/>
            <a:pathLst>
              <a:path w="4923502" h="5143500">
                <a:moveTo>
                  <a:pt x="0" y="0"/>
                </a:moveTo>
                <a:lnTo>
                  <a:pt x="4923502" y="0"/>
                </a:lnTo>
                <a:lnTo>
                  <a:pt x="4923502" y="5143500"/>
                </a:lnTo>
                <a:lnTo>
                  <a:pt x="727350" y="5143500"/>
                </a:lnTo>
                <a:close/>
              </a:path>
            </a:pathLst>
          </a:custGeom>
          <a:blipFill>
            <a:blip r:embed="rId3"/>
            <a:srcRect/>
            <a:stretch>
              <a:fillRect l="-3385" r="-77693"/>
            </a:stretch>
          </a:blipFill>
        </p:spPr>
        <p:txBody>
          <a:bodyPr tIns="576000" anchor="ctr"/>
          <a:lstStyle>
            <a:lvl1pPr algn="ctr">
              <a:defRPr sz="105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on the icon to fill this box with a picture</a:t>
            </a:r>
            <a:endParaRPr lang="en-US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8166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7"/>
          <p:cNvSpPr>
            <a:spLocks/>
          </p:cNvSpPr>
          <p:nvPr userDrawn="1"/>
        </p:nvSpPr>
        <p:spPr bwMode="ltGray">
          <a:xfrm>
            <a:off x="1841500" y="0"/>
            <a:ext cx="7304088" cy="5143500"/>
          </a:xfrm>
          <a:custGeom>
            <a:avLst/>
            <a:gdLst>
              <a:gd name="T0" fmla="*/ 2771 w 4601"/>
              <a:gd name="T1" fmla="*/ 0 h 3240"/>
              <a:gd name="T2" fmla="*/ 4601 w 4601"/>
              <a:gd name="T3" fmla="*/ 0 h 3240"/>
              <a:gd name="T4" fmla="*/ 4601 w 4601"/>
              <a:gd name="T5" fmla="*/ 2250 h 3240"/>
              <a:gd name="T6" fmla="*/ 2846 w 4601"/>
              <a:gd name="T7" fmla="*/ 3240 h 3240"/>
              <a:gd name="T8" fmla="*/ 945 w 4601"/>
              <a:gd name="T9" fmla="*/ 3240 h 3240"/>
              <a:gd name="T10" fmla="*/ 0 w 4601"/>
              <a:gd name="T11" fmla="*/ 1563 h 3240"/>
              <a:gd name="T12" fmla="*/ 2771 w 4601"/>
              <a:gd name="T13" fmla="*/ 0 h 3240"/>
              <a:gd name="T14" fmla="*/ 2771 w 4601"/>
              <a:gd name="T15" fmla="*/ 0 h 3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01" h="3240">
                <a:moveTo>
                  <a:pt x="2771" y="0"/>
                </a:moveTo>
                <a:lnTo>
                  <a:pt x="4601" y="0"/>
                </a:lnTo>
                <a:lnTo>
                  <a:pt x="4601" y="2250"/>
                </a:lnTo>
                <a:lnTo>
                  <a:pt x="2846" y="3240"/>
                </a:lnTo>
                <a:lnTo>
                  <a:pt x="945" y="3240"/>
                </a:lnTo>
                <a:lnTo>
                  <a:pt x="0" y="1563"/>
                </a:lnTo>
                <a:lnTo>
                  <a:pt x="2771" y="0"/>
                </a:lnTo>
                <a:lnTo>
                  <a:pt x="27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584455" y="1364894"/>
            <a:ext cx="822289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cxnSp>
        <p:nvCxnSpPr>
          <p:cNvPr id="9" name="Connecteur droit 8"/>
          <p:cNvCxnSpPr/>
          <p:nvPr userDrawn="1"/>
        </p:nvCxnSpPr>
        <p:spPr>
          <a:xfrm rot="19860000">
            <a:off x="1734205" y="1832727"/>
            <a:ext cx="327309" cy="0"/>
          </a:xfrm>
          <a:prstGeom prst="line">
            <a:avLst/>
          </a:prstGeom>
          <a:ln w="15875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u texte 3"/>
          <p:cNvSpPr>
            <a:spLocks noGrp="1"/>
          </p:cNvSpPr>
          <p:nvPr>
            <p:ph type="body" sz="quarter" idx="13" hasCustomPrompt="1"/>
          </p:nvPr>
        </p:nvSpPr>
        <p:spPr>
          <a:xfrm rot="19860000">
            <a:off x="1739085" y="1558309"/>
            <a:ext cx="1624418" cy="276999"/>
          </a:xfrm>
        </p:spPr>
        <p:txBody>
          <a:bodyPr vert="horz" wrap="none" lIns="0" tIns="0" rIns="0" bIns="0" rtlCol="0" anchor="b">
            <a:noAutofit/>
          </a:bodyPr>
          <a:lstStyle>
            <a:lvl1pPr marL="92075" indent="-92075">
              <a:buNone/>
              <a:defRPr lang="fr-FR" sz="2000" b="1" u="none" dirty="0" smtClean="0">
                <a:solidFill>
                  <a:schemeClr val="accent1"/>
                </a:solidFill>
                <a:latin typeface="+mj-lt"/>
              </a:defRPr>
            </a:lvl1pPr>
            <a:lvl2pPr>
              <a:defRPr lang="fr-FR" sz="1800" dirty="0" smtClean="0">
                <a:solidFill>
                  <a:schemeClr val="tx1">
                    <a:tint val="75000"/>
                  </a:schemeClr>
                </a:solidFill>
              </a:defRPr>
            </a:lvl2pPr>
            <a:lvl3pPr>
              <a:defRPr lang="fr-FR" sz="1600" dirty="0" smtClean="0">
                <a:solidFill>
                  <a:schemeClr val="tx1">
                    <a:tint val="75000"/>
                  </a:schemeClr>
                </a:solidFill>
              </a:defRPr>
            </a:lvl3pPr>
            <a:lvl4pPr>
              <a:defRPr lang="fr-FR" sz="1400" dirty="0" smtClean="0">
                <a:solidFill>
                  <a:schemeClr val="tx1">
                    <a:tint val="75000"/>
                  </a:schemeClr>
                </a:solidFill>
              </a:defRPr>
            </a:lvl4pPr>
            <a:lvl5pPr>
              <a:defRPr lang="fr-FR" sz="1400" dirty="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marL="0" lvl="0" indent="0"/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19" name="Espace réservé du texte 18"/>
          <p:cNvSpPr>
            <a:spLocks noGrp="1"/>
          </p:cNvSpPr>
          <p:nvPr>
            <p:ph type="body" sz="quarter" idx="14" hasCustomPrompt="1"/>
          </p:nvPr>
        </p:nvSpPr>
        <p:spPr>
          <a:xfrm rot="19860000">
            <a:off x="3054282" y="922624"/>
            <a:ext cx="4554602" cy="2968386"/>
          </a:xfrm>
        </p:spPr>
        <p:txBody>
          <a:bodyPr lIns="0"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tabLst/>
              <a:defRPr sz="2300" b="1" baseline="0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2pPr>
            <a:lvl3pPr marL="312738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3pPr>
            <a:lvl4pPr marL="487362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4pPr>
            <a:lvl5pPr marL="669925" indent="0">
              <a:buFont typeface="Arial" panose="020B0604020202020204" pitchFamily="34" charset="0"/>
              <a:buNone/>
              <a:defRPr sz="25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 smtClean="0"/>
              <a:t>chapter title</a:t>
            </a:r>
            <a:endParaRPr lang="en-GB" dirty="0"/>
          </a:p>
        </p:txBody>
      </p:sp>
      <p:sp>
        <p:nvSpPr>
          <p:cNvPr id="25" name="Espace réservé du texte 24"/>
          <p:cNvSpPr>
            <a:spLocks noGrp="1"/>
          </p:cNvSpPr>
          <p:nvPr>
            <p:ph type="body" sz="quarter" idx="15" hasCustomPrompt="1"/>
          </p:nvPr>
        </p:nvSpPr>
        <p:spPr>
          <a:xfrm rot="19860000">
            <a:off x="2707838" y="2198528"/>
            <a:ext cx="647303" cy="297000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2300" b="1" u="sng">
                <a:solidFill>
                  <a:schemeClr val="tx1"/>
                </a:solidFill>
                <a:latin typeface="+mj-lt"/>
              </a:defRPr>
            </a:lvl1pPr>
            <a:lvl2pPr marL="98425" indent="0">
              <a:buFont typeface="Arial" panose="020B0604020202020204" pitchFamily="34" charset="0"/>
              <a:buNone/>
              <a:defRPr/>
            </a:lvl2pPr>
            <a:lvl3pPr marL="312738" indent="0">
              <a:buFont typeface="Arial" panose="020B0604020202020204" pitchFamily="34" charset="0"/>
              <a:buNone/>
              <a:defRPr/>
            </a:lvl3pPr>
            <a:lvl4pPr marL="487362" indent="0">
              <a:buFont typeface="Arial" panose="020B0604020202020204" pitchFamily="34" charset="0"/>
              <a:buNone/>
              <a:defRPr/>
            </a:lvl4pPr>
            <a:lvl5pPr marL="669925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dirty="0" smtClean="0"/>
              <a:t>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413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Basic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 rot="19849320">
            <a:off x="2026800" y="903600"/>
            <a:ext cx="6486091" cy="1791976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4550" b="1" cap="none" baseline="0">
                <a:solidFill>
                  <a:schemeClr val="accent1"/>
                </a:solidFill>
              </a:defRPr>
            </a:lvl1pPr>
          </a:lstStyle>
          <a:p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  <a:endParaRPr lang="en-GB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 hasCustomPrompt="1"/>
          </p:nvPr>
        </p:nvSpPr>
        <p:spPr>
          <a:xfrm rot="19860000">
            <a:off x="2555139" y="2683726"/>
            <a:ext cx="6465248" cy="215552"/>
          </a:xfrm>
        </p:spPr>
        <p:txBody>
          <a:bodyPr lIns="0" tIns="0" rIns="0" bIns="0" anchor="ctr"/>
          <a:lstStyle>
            <a:lvl1pPr marL="0" indent="0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 smtClean="0"/>
              <a:t>Subtitle</a:t>
            </a:r>
            <a:endParaRPr lang="en-GB" dirty="0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42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- Advanced Mo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 rot="19860000">
            <a:off x="1886317" y="2102570"/>
            <a:ext cx="896600" cy="346249"/>
          </a:xfrm>
        </p:spPr>
        <p:txBody>
          <a:bodyPr wrap="none" lIns="0" tIns="0" rIns="0" bIns="0" anchor="b">
            <a:noAutofit/>
          </a:bodyPr>
          <a:lstStyle>
            <a:lvl1pPr marL="0" indent="0">
              <a:buNone/>
              <a:defRPr sz="2500" b="1" u="none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00</a:t>
            </a:r>
          </a:p>
        </p:txBody>
      </p:sp>
      <p:sp>
        <p:nvSpPr>
          <p:cNvPr id="11" name="Freeform 6"/>
          <p:cNvSpPr>
            <a:spLocks noEditPoints="1"/>
          </p:cNvSpPr>
          <p:nvPr userDrawn="1"/>
        </p:nvSpPr>
        <p:spPr bwMode="ltGray">
          <a:xfrm>
            <a:off x="2279280" y="0"/>
            <a:ext cx="6864720" cy="5143500"/>
          </a:xfrm>
          <a:custGeom>
            <a:avLst/>
            <a:gdLst>
              <a:gd name="T0" fmla="*/ 10620 w 13620"/>
              <a:gd name="T1" fmla="*/ 10205 h 10205"/>
              <a:gd name="T2" fmla="*/ 13620 w 13620"/>
              <a:gd name="T3" fmla="*/ 8516 h 10205"/>
              <a:gd name="T4" fmla="*/ 13620 w 13620"/>
              <a:gd name="T5" fmla="*/ 7599 h 10205"/>
              <a:gd name="T6" fmla="*/ 8988 w 13620"/>
              <a:gd name="T7" fmla="*/ 10205 h 10205"/>
              <a:gd name="T8" fmla="*/ 10620 w 13620"/>
              <a:gd name="T9" fmla="*/ 10205 h 10205"/>
              <a:gd name="T10" fmla="*/ 11159 w 13620"/>
              <a:gd name="T11" fmla="*/ 0 h 10205"/>
              <a:gd name="T12" fmla="*/ 0 w 13620"/>
              <a:gd name="T13" fmla="*/ 6281 h 10205"/>
              <a:gd name="T14" fmla="*/ 392 w 13620"/>
              <a:gd name="T15" fmla="*/ 6978 h 10205"/>
              <a:gd name="T16" fmla="*/ 12791 w 13620"/>
              <a:gd name="T17" fmla="*/ 0 h 10205"/>
              <a:gd name="T18" fmla="*/ 11159 w 13620"/>
              <a:gd name="T19" fmla="*/ 0 h 10205"/>
              <a:gd name="T20" fmla="*/ 7427 w 13620"/>
              <a:gd name="T21" fmla="*/ 10205 h 10205"/>
              <a:gd name="T22" fmla="*/ 13620 w 13620"/>
              <a:gd name="T23" fmla="*/ 6720 h 10205"/>
              <a:gd name="T24" fmla="*/ 13620 w 13620"/>
              <a:gd name="T25" fmla="*/ 5801 h 10205"/>
              <a:gd name="T26" fmla="*/ 5797 w 13620"/>
              <a:gd name="T27" fmla="*/ 10205 h 10205"/>
              <a:gd name="T28" fmla="*/ 7427 w 13620"/>
              <a:gd name="T29" fmla="*/ 10205 h 10205"/>
              <a:gd name="T30" fmla="*/ 4236 w 13620"/>
              <a:gd name="T31" fmla="*/ 10205 h 10205"/>
              <a:gd name="T32" fmla="*/ 13620 w 13620"/>
              <a:gd name="T33" fmla="*/ 4923 h 10205"/>
              <a:gd name="T34" fmla="*/ 13620 w 13620"/>
              <a:gd name="T35" fmla="*/ 4006 h 10205"/>
              <a:gd name="T36" fmla="*/ 2603 w 13620"/>
              <a:gd name="T37" fmla="*/ 10205 h 10205"/>
              <a:gd name="T38" fmla="*/ 4236 w 13620"/>
              <a:gd name="T39" fmla="*/ 10205 h 10205"/>
              <a:gd name="T40" fmla="*/ 768 w 13620"/>
              <a:gd name="T41" fmla="*/ 7644 h 10205"/>
              <a:gd name="T42" fmla="*/ 1160 w 13620"/>
              <a:gd name="T43" fmla="*/ 8341 h 10205"/>
              <a:gd name="T44" fmla="*/ 13620 w 13620"/>
              <a:gd name="T45" fmla="*/ 1330 h 10205"/>
              <a:gd name="T46" fmla="*/ 13620 w 13620"/>
              <a:gd name="T47" fmla="*/ 411 h 10205"/>
              <a:gd name="T48" fmla="*/ 768 w 13620"/>
              <a:gd name="T49" fmla="*/ 7644 h 10205"/>
              <a:gd name="T50" fmla="*/ 1928 w 13620"/>
              <a:gd name="T51" fmla="*/ 9706 h 10205"/>
              <a:gd name="T52" fmla="*/ 13620 w 13620"/>
              <a:gd name="T53" fmla="*/ 3127 h 10205"/>
              <a:gd name="T54" fmla="*/ 13620 w 13620"/>
              <a:gd name="T55" fmla="*/ 2208 h 10205"/>
              <a:gd name="T56" fmla="*/ 1536 w 13620"/>
              <a:gd name="T57" fmla="*/ 9009 h 10205"/>
              <a:gd name="T58" fmla="*/ 1928 w 13620"/>
              <a:gd name="T59" fmla="*/ 9706 h 10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620" h="10205">
                <a:moveTo>
                  <a:pt x="10620" y="10205"/>
                </a:moveTo>
                <a:lnTo>
                  <a:pt x="13620" y="8516"/>
                </a:lnTo>
                <a:lnTo>
                  <a:pt x="13620" y="7599"/>
                </a:lnTo>
                <a:lnTo>
                  <a:pt x="8988" y="10205"/>
                </a:lnTo>
                <a:lnTo>
                  <a:pt x="10620" y="10205"/>
                </a:lnTo>
                <a:close/>
                <a:moveTo>
                  <a:pt x="11159" y="0"/>
                </a:moveTo>
                <a:lnTo>
                  <a:pt x="0" y="6281"/>
                </a:lnTo>
                <a:lnTo>
                  <a:pt x="392" y="6978"/>
                </a:lnTo>
                <a:lnTo>
                  <a:pt x="12791" y="0"/>
                </a:lnTo>
                <a:lnTo>
                  <a:pt x="11159" y="0"/>
                </a:lnTo>
                <a:close/>
                <a:moveTo>
                  <a:pt x="7427" y="10205"/>
                </a:moveTo>
                <a:lnTo>
                  <a:pt x="13620" y="6720"/>
                </a:lnTo>
                <a:lnTo>
                  <a:pt x="13620" y="5801"/>
                </a:lnTo>
                <a:lnTo>
                  <a:pt x="5797" y="10205"/>
                </a:lnTo>
                <a:lnTo>
                  <a:pt x="7427" y="10205"/>
                </a:lnTo>
                <a:close/>
                <a:moveTo>
                  <a:pt x="4236" y="10205"/>
                </a:moveTo>
                <a:lnTo>
                  <a:pt x="13620" y="4923"/>
                </a:lnTo>
                <a:lnTo>
                  <a:pt x="13620" y="4006"/>
                </a:lnTo>
                <a:lnTo>
                  <a:pt x="2603" y="10205"/>
                </a:lnTo>
                <a:lnTo>
                  <a:pt x="4236" y="10205"/>
                </a:lnTo>
                <a:close/>
                <a:moveTo>
                  <a:pt x="768" y="7644"/>
                </a:moveTo>
                <a:lnTo>
                  <a:pt x="1160" y="8341"/>
                </a:lnTo>
                <a:lnTo>
                  <a:pt x="13620" y="1330"/>
                </a:lnTo>
                <a:lnTo>
                  <a:pt x="13620" y="411"/>
                </a:lnTo>
                <a:lnTo>
                  <a:pt x="768" y="7644"/>
                </a:lnTo>
                <a:close/>
                <a:moveTo>
                  <a:pt x="1928" y="9706"/>
                </a:moveTo>
                <a:lnTo>
                  <a:pt x="13620" y="3127"/>
                </a:lnTo>
                <a:lnTo>
                  <a:pt x="13620" y="2208"/>
                </a:lnTo>
                <a:lnTo>
                  <a:pt x="1536" y="9009"/>
                </a:lnTo>
                <a:lnTo>
                  <a:pt x="1928" y="97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cxnSp>
        <p:nvCxnSpPr>
          <p:cNvPr id="15" name="Connecteur droit 14"/>
          <p:cNvCxnSpPr/>
          <p:nvPr userDrawn="1"/>
        </p:nvCxnSpPr>
        <p:spPr>
          <a:xfrm rot="19860000">
            <a:off x="2040725" y="2588416"/>
            <a:ext cx="327309" cy="0"/>
          </a:xfrm>
          <a:prstGeom prst="line">
            <a:avLst/>
          </a:prstGeom>
          <a:ln w="15875" cap="sq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ce réservé du texte 5"/>
          <p:cNvSpPr>
            <a:spLocks noGrp="1"/>
          </p:cNvSpPr>
          <p:nvPr>
            <p:ph type="body" sz="quarter" idx="14" hasCustomPrompt="1"/>
          </p:nvPr>
        </p:nvSpPr>
        <p:spPr>
          <a:xfrm rot="19841966">
            <a:off x="1874375" y="994937"/>
            <a:ext cx="6552000" cy="2159000"/>
          </a:xfrm>
        </p:spPr>
        <p:txBody>
          <a:bodyPr/>
          <a:lstStyle>
            <a:lvl1pPr marL="180975" indent="-180975">
              <a:lnSpc>
                <a:spcPct val="114000"/>
              </a:lnSpc>
              <a:spcBef>
                <a:spcPts val="0"/>
              </a:spcBef>
              <a:defRPr sz="4550" b="1">
                <a:latin typeface="+mj-lt"/>
              </a:defRPr>
            </a:lvl1pPr>
            <a:lvl2pPr marL="214313" indent="-214313">
              <a:spcBef>
                <a:spcPts val="2400"/>
              </a:spcBef>
              <a:buFont typeface="Helvetica LT Std" panose="020B0504020202020204" pitchFamily="34" charset="0"/>
              <a:buChar char=" "/>
              <a:defRPr sz="1200" b="0" baseline="0">
                <a:latin typeface="+mn-lt"/>
              </a:defRPr>
            </a:lvl2pPr>
          </a:lstStyle>
          <a:p>
            <a:pPr lvl="0"/>
            <a:r>
              <a:rPr lang="en-GB" dirty="0" smtClean="0"/>
              <a:t>Chapter Title</a:t>
            </a:r>
            <a:br>
              <a:rPr lang="en-GB" dirty="0" smtClean="0"/>
            </a:br>
            <a:r>
              <a:rPr lang="en-GB" dirty="0" smtClean="0"/>
              <a:t>2 lines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700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texte 7"/>
          <p:cNvSpPr>
            <a:spLocks noGrp="1"/>
          </p:cNvSpPr>
          <p:nvPr>
            <p:ph type="body" sz="quarter" idx="13" hasCustomPrompt="1"/>
          </p:nvPr>
        </p:nvSpPr>
        <p:spPr>
          <a:xfrm>
            <a:off x="243900" y="153490"/>
            <a:ext cx="195566" cy="124650"/>
          </a:xfrm>
        </p:spPr>
        <p:txBody>
          <a:bodyPr wrap="none" lIns="0" tIns="0" rIns="0" bIns="0" anchor="ctr">
            <a:spAutoFit/>
          </a:bodyPr>
          <a:lstStyle>
            <a:lvl1pPr marL="0" indent="0">
              <a:buNone/>
              <a:defRPr sz="900" b="1" u="sng">
                <a:latin typeface="+mj-lt"/>
              </a:defRPr>
            </a:lvl1pPr>
          </a:lstStyle>
          <a:p>
            <a:pPr lvl="0"/>
            <a:r>
              <a:rPr lang="en-GB" dirty="0" smtClean="0"/>
              <a:t>00.0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F644AC91-4340-411B-B92C-4D152CC31BB5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387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png"/><Relationship Id="rId23" Type="http://schemas.openxmlformats.org/officeDocument/2006/relationships/image" Target="../media/image2.emf"/><Relationship Id="rId24" Type="http://schemas.openxmlformats.org/officeDocument/2006/relationships/image" Target="../media/image3.emf"/><Relationship Id="rId25" Type="http://schemas.openxmlformats.org/officeDocument/2006/relationships/image" Target="../media/image4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9.xml"/><Relationship Id="rId20" Type="http://schemas.openxmlformats.org/officeDocument/2006/relationships/theme" Target="../theme/theme2.xml"/><Relationship Id="rId21" Type="http://schemas.openxmlformats.org/officeDocument/2006/relationships/image" Target="../media/image1.png"/><Relationship Id="rId22" Type="http://schemas.openxmlformats.org/officeDocument/2006/relationships/image" Target="../media/image11.emf"/><Relationship Id="rId23" Type="http://schemas.openxmlformats.org/officeDocument/2006/relationships/image" Target="../media/image3.emf"/><Relationship Id="rId24" Type="http://schemas.openxmlformats.org/officeDocument/2006/relationships/image" Target="../media/image4.emf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39.xml"/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8.xml"/><Relationship Id="rId20" Type="http://schemas.openxmlformats.org/officeDocument/2006/relationships/theme" Target="../theme/theme3.xml"/><Relationship Id="rId21" Type="http://schemas.openxmlformats.org/officeDocument/2006/relationships/image" Target="../media/image1.png"/><Relationship Id="rId22" Type="http://schemas.openxmlformats.org/officeDocument/2006/relationships/image" Target="../media/image13.emf"/><Relationship Id="rId23" Type="http://schemas.openxmlformats.org/officeDocument/2006/relationships/image" Target="../media/image3.emf"/><Relationship Id="rId24" Type="http://schemas.openxmlformats.org/officeDocument/2006/relationships/image" Target="../media/image4.emf"/><Relationship Id="rId10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5.xml"/><Relationship Id="rId17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7.xml"/><Relationship Id="rId19" Type="http://schemas.openxmlformats.org/officeDocument/2006/relationships/slideLayout" Target="../slideLayouts/slideLayout58.xml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blackGray">
          <a:xfrm>
            <a:off x="683568" y="1200151"/>
            <a:ext cx="7776864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79512" y="4821666"/>
            <a:ext cx="2880000" cy="165036"/>
          </a:xfrm>
          <a:prstGeom prst="rect">
            <a:avLst/>
          </a:prstGeom>
        </p:spPr>
        <p:txBody>
          <a:bodyPr vert="horz" lIns="0" tIns="36000" rIns="91440" bIns="36000" rtlCol="0" anchor="ctr">
            <a:spAutoFit/>
          </a:bodyPr>
          <a:lstStyle>
            <a:lvl1pPr algn="l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04448" y="4821666"/>
            <a:ext cx="333400" cy="165036"/>
          </a:xfrm>
          <a:prstGeom prst="rect">
            <a:avLst/>
          </a:prstGeom>
        </p:spPr>
        <p:txBody>
          <a:bodyPr vert="horz" wrap="square" lIns="91440" tIns="36000" rIns="0" bIns="36000" rtlCol="0" anchor="ctr">
            <a:spAutoFit/>
          </a:bodyPr>
          <a:lstStyle>
            <a:lvl1pPr algn="r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Espace réservé du titre 4"/>
          <p:cNvSpPr>
            <a:spLocks noGrp="1"/>
          </p:cNvSpPr>
          <p:nvPr>
            <p:ph type="title"/>
          </p:nvPr>
        </p:nvSpPr>
        <p:spPr>
          <a:xfrm>
            <a:off x="244800" y="349200"/>
            <a:ext cx="8647200" cy="63720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5326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717" r:id="rId3"/>
    <p:sldLayoutId id="2147483660" r:id="rId4"/>
    <p:sldLayoutId id="2147483709" r:id="rId5"/>
    <p:sldLayoutId id="2147483657" r:id="rId6"/>
    <p:sldLayoutId id="2147483651" r:id="rId7"/>
    <p:sldLayoutId id="2147483658" r:id="rId8"/>
    <p:sldLayoutId id="2147483654" r:id="rId9"/>
    <p:sldLayoutId id="2147483655" r:id="rId10"/>
    <p:sldLayoutId id="2147483656" r:id="rId11"/>
    <p:sldLayoutId id="2147483662" r:id="rId12"/>
    <p:sldLayoutId id="2147483663" r:id="rId13"/>
    <p:sldLayoutId id="2147483713" r:id="rId14"/>
    <p:sldLayoutId id="2147483716" r:id="rId15"/>
    <p:sldLayoutId id="2147483704" r:id="rId16"/>
    <p:sldLayoutId id="2147483666" r:id="rId17"/>
    <p:sldLayoutId id="2147483664" r:id="rId18"/>
    <p:sldLayoutId id="2147483665" r:id="rId19"/>
    <p:sldLayoutId id="2147483710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en-GB" sz="2400" b="1" i="0" kern="1200" cap="none" baseline="0" noProof="0" dirty="0">
          <a:solidFill>
            <a:schemeClr val="tx1"/>
          </a:solidFill>
          <a:latin typeface="+mj-lt"/>
          <a:ea typeface="+mj-ea"/>
          <a:cs typeface="Adobe Devanagari" pitchFamily="18" charset="0"/>
        </a:defRPr>
      </a:lvl1pPr>
    </p:titleStyle>
    <p:bodyStyle>
      <a:lvl1pPr marL="92075" indent="-92075" algn="l" defTabSz="914400" rtl="0" eaLnBrk="1" latinLnBrk="0" hangingPunct="1">
        <a:lnSpc>
          <a:spcPct val="90000"/>
        </a:lnSpc>
        <a:spcBef>
          <a:spcPts val="1200"/>
        </a:spcBef>
        <a:buFont typeface="Helvetica LT Std" panose="020B0504020202020204" pitchFamily="34" charset="0"/>
        <a:buChar char=" "/>
        <a:defRPr sz="1600" b="0" kern="1200" baseline="0">
          <a:solidFill>
            <a:schemeClr val="accent1"/>
          </a:solidFill>
          <a:latin typeface="+mn-lt"/>
          <a:ea typeface="+mn-ea"/>
          <a:cs typeface="+mn-cs"/>
        </a:defRPr>
      </a:lvl1pPr>
      <a:lvl2pPr marL="214313" indent="-96838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SzPct val="110000"/>
        <a:buFontTx/>
        <a:buBlip>
          <a:blip r:embed="rId23"/>
        </a:buBlip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400050" indent="-87313" algn="l" defTabSz="914400" rtl="0" eaLnBrk="1" latinLnBrk="0" hangingPunct="1">
        <a:lnSpc>
          <a:spcPct val="90000"/>
        </a:lnSpc>
        <a:spcBef>
          <a:spcPts val="300"/>
        </a:spcBef>
        <a:buFontTx/>
        <a:buBlip>
          <a:blip r:embed="rId24"/>
        </a:buBlip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57213" indent="-6985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5"/>
        </a:buBlip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738188" indent="-68263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5"/>
        </a:buBlip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blackGray">
          <a:xfrm>
            <a:off x="683568" y="1200151"/>
            <a:ext cx="7776864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79512" y="4821666"/>
            <a:ext cx="2880000" cy="165036"/>
          </a:xfrm>
          <a:prstGeom prst="rect">
            <a:avLst/>
          </a:prstGeom>
        </p:spPr>
        <p:txBody>
          <a:bodyPr vert="horz" lIns="0" tIns="36000" rIns="91440" bIns="36000" rtlCol="0" anchor="ctr">
            <a:spAutoFit/>
          </a:bodyPr>
          <a:lstStyle>
            <a:lvl1pPr algn="l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pPr>
              <a:tabLst>
                <a:tab pos="693738" algn="l"/>
              </a:tabLst>
            </a:pPr>
            <a:fld id="{F1AE896B-3736-4783-9FBD-541869D7979F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04448" y="4821666"/>
            <a:ext cx="333400" cy="165036"/>
          </a:xfrm>
          <a:prstGeom prst="rect">
            <a:avLst/>
          </a:prstGeom>
        </p:spPr>
        <p:txBody>
          <a:bodyPr vert="horz" wrap="square" lIns="91440" tIns="36000" rIns="0" bIns="36000" rtlCol="0" anchor="ctr">
            <a:spAutoFit/>
          </a:bodyPr>
          <a:lstStyle>
            <a:lvl1pPr algn="r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Espace réservé du titre 4"/>
          <p:cNvSpPr>
            <a:spLocks noGrp="1"/>
          </p:cNvSpPr>
          <p:nvPr>
            <p:ph type="title"/>
          </p:nvPr>
        </p:nvSpPr>
        <p:spPr>
          <a:xfrm>
            <a:off x="244800" y="349200"/>
            <a:ext cx="8647200" cy="63720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7464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708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714" r:id="rId14"/>
    <p:sldLayoutId id="2147483705" r:id="rId15"/>
    <p:sldLayoutId id="2147483681" r:id="rId16"/>
    <p:sldLayoutId id="2147483682" r:id="rId17"/>
    <p:sldLayoutId id="2147483683" r:id="rId18"/>
    <p:sldLayoutId id="2147483711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2075" indent="-92075" algn="l" defTabSz="914400" rtl="0" eaLnBrk="1" latinLnBrk="0" hangingPunct="1">
        <a:lnSpc>
          <a:spcPct val="90000"/>
        </a:lnSpc>
        <a:spcBef>
          <a:spcPts val="1200"/>
        </a:spcBef>
        <a:buFont typeface="Helvetica LT Std" panose="020B0504020202020204" pitchFamily="34" charset="0"/>
        <a:buChar char=" "/>
        <a:defRPr sz="1600" b="0" kern="1200" baseline="0">
          <a:solidFill>
            <a:schemeClr val="accent1"/>
          </a:solidFill>
          <a:latin typeface="+mn-lt"/>
          <a:ea typeface="+mn-ea"/>
          <a:cs typeface="+mn-cs"/>
        </a:defRPr>
      </a:lvl1pPr>
      <a:lvl2pPr marL="216000" indent="-972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FontTx/>
        <a:buBlip>
          <a:blip r:embed="rId22"/>
        </a:buBlip>
        <a:defRPr lang="en-GB" sz="1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399600" indent="-86400" algn="l" defTabSz="914400" rtl="0" eaLnBrk="1" latinLnBrk="0" hangingPunct="1">
        <a:lnSpc>
          <a:spcPct val="90000"/>
        </a:lnSpc>
        <a:spcBef>
          <a:spcPts val="300"/>
        </a:spcBef>
        <a:buFontTx/>
        <a:buBlip>
          <a:blip r:embed="rId23"/>
        </a:buBlip>
        <a:defRPr lang="en-GB" sz="12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5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3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blackGray">
          <a:xfrm>
            <a:off x="683568" y="1200151"/>
            <a:ext cx="7776864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dirty="0" err="1" smtClean="0"/>
              <a:t>Modifiez</a:t>
            </a:r>
            <a:r>
              <a:rPr lang="en-GB" dirty="0" smtClean="0"/>
              <a:t> les styles du </a:t>
            </a:r>
            <a:r>
              <a:rPr lang="en-GB" dirty="0" err="1" smtClean="0"/>
              <a:t>texte</a:t>
            </a:r>
            <a:r>
              <a:rPr lang="en-GB" dirty="0" smtClean="0"/>
              <a:t> du masque</a:t>
            </a:r>
          </a:p>
          <a:p>
            <a:pPr lvl="1"/>
            <a:r>
              <a:rPr lang="en-GB" dirty="0" err="1" smtClean="0"/>
              <a:t>Deuxième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Troisième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Quatrième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Cinquième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79512" y="4821666"/>
            <a:ext cx="2880000" cy="165036"/>
          </a:xfrm>
          <a:prstGeom prst="rect">
            <a:avLst/>
          </a:prstGeom>
        </p:spPr>
        <p:txBody>
          <a:bodyPr vert="horz" lIns="0" tIns="36000" rIns="91440" bIns="36000" rtlCol="0" anchor="ctr">
            <a:spAutoFit/>
          </a:bodyPr>
          <a:lstStyle>
            <a:lvl1pPr algn="l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pPr>
              <a:tabLst>
                <a:tab pos="693738" algn="l"/>
              </a:tabLst>
            </a:pPr>
            <a:fld id="{95241ED6-7DC7-4FC1-83C2-BC2E4CC95198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04448" y="4821666"/>
            <a:ext cx="333400" cy="165036"/>
          </a:xfrm>
          <a:prstGeom prst="rect">
            <a:avLst/>
          </a:prstGeom>
        </p:spPr>
        <p:txBody>
          <a:bodyPr vert="horz" wrap="square" lIns="91440" tIns="36000" rIns="0" bIns="36000" rtlCol="0" anchor="ctr">
            <a:spAutoFit/>
          </a:bodyPr>
          <a:lstStyle>
            <a:lvl1pPr algn="r">
              <a:defRPr sz="600" i="1">
                <a:solidFill>
                  <a:schemeClr val="tx1">
                    <a:tint val="75000"/>
                  </a:schemeClr>
                </a:solidFill>
                <a:latin typeface="Georgia" pitchFamily="18" charset="0"/>
              </a:defRPr>
            </a:lvl1pPr>
          </a:lstStyle>
          <a:p>
            <a:fld id="{B6CBC9F8-C3DB-428A-A32C-EF1197444D3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Espace réservé du titre 4"/>
          <p:cNvSpPr>
            <a:spLocks noGrp="1"/>
          </p:cNvSpPr>
          <p:nvPr>
            <p:ph type="title"/>
          </p:nvPr>
        </p:nvSpPr>
        <p:spPr>
          <a:xfrm>
            <a:off x="244800" y="349200"/>
            <a:ext cx="8647200" cy="637200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r>
              <a:rPr lang="en-GB" dirty="0" smtClean="0"/>
              <a:t>Slide title: Helvetica </a:t>
            </a:r>
            <a:r>
              <a:rPr lang="en-GB" dirty="0" err="1" smtClean="0"/>
              <a:t>Neue</a:t>
            </a:r>
            <a:r>
              <a:rPr lang="en-GB" dirty="0" smtClean="0"/>
              <a:t> LT </a:t>
            </a:r>
            <a:r>
              <a:rPr lang="en-GB" dirty="0" err="1" smtClean="0"/>
              <a:t>Std</a:t>
            </a:r>
            <a:r>
              <a:rPr lang="en-GB" dirty="0" smtClean="0"/>
              <a:t> Bold - 24 </a:t>
            </a:r>
            <a:r>
              <a:rPr lang="en-GB" dirty="0" err="1" smtClean="0"/>
              <a:t>pts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2 lines useful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6249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707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715" r:id="rId14"/>
    <p:sldLayoutId id="2147483706" r:id="rId15"/>
    <p:sldLayoutId id="2147483698" r:id="rId16"/>
    <p:sldLayoutId id="2147483699" r:id="rId17"/>
    <p:sldLayoutId id="2147483700" r:id="rId18"/>
    <p:sldLayoutId id="2147483712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2075" indent="-92075" algn="l" defTabSz="914400" rtl="0" eaLnBrk="1" latinLnBrk="0" hangingPunct="1">
        <a:lnSpc>
          <a:spcPct val="90000"/>
        </a:lnSpc>
        <a:spcBef>
          <a:spcPts val="1200"/>
        </a:spcBef>
        <a:buFont typeface="Helvetica LT Std" panose="020B0504020202020204" pitchFamily="34" charset="0"/>
        <a:buChar char=" "/>
        <a:defRPr sz="1600" b="0" kern="1200" baseline="0">
          <a:solidFill>
            <a:schemeClr val="accent1"/>
          </a:solidFill>
          <a:latin typeface="+mn-lt"/>
          <a:ea typeface="+mn-ea"/>
          <a:cs typeface="+mn-cs"/>
        </a:defRPr>
      </a:lvl1pPr>
      <a:lvl2pPr marL="216000" indent="-97200" algn="l" defTabSz="914400" rtl="0" eaLnBrk="1" latinLnBrk="0" hangingPunct="1">
        <a:lnSpc>
          <a:spcPct val="90000"/>
        </a:lnSpc>
        <a:spcBef>
          <a:spcPts val="800"/>
        </a:spcBef>
        <a:buClr>
          <a:schemeClr val="tx2"/>
        </a:buClr>
        <a:buFontTx/>
        <a:buBlip>
          <a:blip r:embed="rId22"/>
        </a:buBlip>
        <a:defRPr lang="en-GB" sz="1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399600" indent="-86400" algn="l" defTabSz="914400" rtl="0" eaLnBrk="1" latinLnBrk="0" hangingPunct="1">
        <a:lnSpc>
          <a:spcPct val="90000"/>
        </a:lnSpc>
        <a:spcBef>
          <a:spcPts val="300"/>
        </a:spcBef>
        <a:buFontTx/>
        <a:buBlip>
          <a:blip r:embed="rId23"/>
        </a:buBlip>
        <a:defRPr lang="en-GB" sz="12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5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38000" indent="-68400" algn="l" defTabSz="914400" rtl="0" eaLnBrk="1" latinLnBrk="0" hangingPunct="1">
        <a:lnSpc>
          <a:spcPct val="90000"/>
        </a:lnSpc>
        <a:spcBef>
          <a:spcPts val="300"/>
        </a:spcBef>
        <a:buClr>
          <a:schemeClr val="bg2"/>
        </a:buClr>
        <a:buFontTx/>
        <a:buBlip>
          <a:blip r:embed="rId24"/>
        </a:buBlip>
        <a:defRPr lang="en-GB" sz="11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0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4" Type="http://schemas.openxmlformats.org/officeDocument/2006/relationships/hyperlink" Target="http://node.green/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 smtClean="0"/>
              <a:t>Node.js</a:t>
            </a:r>
            <a:endParaRPr lang="fr-FR" dirty="0"/>
          </a:p>
        </p:txBody>
      </p:sp>
      <p:pic>
        <p:nvPicPr>
          <p:cNvPr id="9" name="Espace réservé pour une image  8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" t="-30267" r="2346" b="-30267"/>
          <a:stretch/>
        </p:blipFill>
        <p:spPr>
          <a:solidFill>
            <a:srgbClr val="90C53F"/>
          </a:solidFill>
        </p:spPr>
      </p:pic>
    </p:spTree>
    <p:extLst>
      <p:ext uri="{BB962C8B-B14F-4D97-AF65-F5344CB8AC3E}">
        <p14:creationId xmlns:p14="http://schemas.microsoft.com/office/powerpoint/2010/main" val="173089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33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>
          <a:xfrm>
            <a:off x="251520" y="153490"/>
            <a:ext cx="112210" cy="124650"/>
          </a:xfrm>
        </p:spPr>
        <p:txBody>
          <a:bodyPr/>
          <a:lstStyle/>
          <a:p>
            <a:r>
              <a:rPr lang="fr-FR" dirty="0" smtClean="0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fr-FR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>
                <a:solidFill>
                  <a:schemeClr val="accent2">
                    <a:lumMod val="75000"/>
                  </a:schemeClr>
                </a:solidFill>
              </a:rPr>
              <a:t>Comment cela fonctionne ?</a:t>
            </a:r>
            <a:endParaRPr lang="fr-FR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25" name="Rectangle 24"/>
          <p:cNvSpPr/>
          <p:nvPr/>
        </p:nvSpPr>
        <p:spPr>
          <a:xfrm>
            <a:off x="3222146" y="1131591"/>
            <a:ext cx="4878246" cy="3241045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ZoneTexte 25"/>
          <p:cNvSpPr txBox="1"/>
          <p:nvPr/>
        </p:nvSpPr>
        <p:spPr>
          <a:xfrm>
            <a:off x="3241940" y="1195959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>
                <a:solidFill>
                  <a:schemeClr val="bg1"/>
                </a:solidFill>
                <a:ea typeface="DIN Alternate" charset="0"/>
                <a:cs typeface="DIN Alternate" charset="0"/>
              </a:rPr>
              <a:t>Project</a:t>
            </a:r>
            <a:endParaRPr lang="fr-FR">
              <a:solidFill>
                <a:schemeClr val="bg1"/>
              </a:solidFill>
              <a:ea typeface="DIN Alternate" charset="0"/>
              <a:cs typeface="DIN Alternate" charset="0"/>
            </a:endParaRPr>
          </a:p>
        </p:txBody>
      </p:sp>
      <p:grpSp>
        <p:nvGrpSpPr>
          <p:cNvPr id="50" name="Grouper 49"/>
          <p:cNvGrpSpPr/>
          <p:nvPr/>
        </p:nvGrpSpPr>
        <p:grpSpPr>
          <a:xfrm>
            <a:off x="3429021" y="1732552"/>
            <a:ext cx="720080" cy="864096"/>
            <a:chOff x="1403648" y="1923678"/>
            <a:chExt cx="720080" cy="864096"/>
          </a:xfrm>
        </p:grpSpPr>
        <p:sp>
          <p:nvSpPr>
            <p:cNvPr id="28" name="ZoneTexte 27"/>
            <p:cNvSpPr txBox="1"/>
            <p:nvPr/>
          </p:nvSpPr>
          <p:spPr>
            <a:xfrm>
              <a:off x="1403648" y="1959268"/>
              <a:ext cx="60502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000" smtClean="0">
                  <a:solidFill>
                    <a:schemeClr val="bg1"/>
                  </a:solidFill>
                </a:rPr>
                <a:t>app.js</a:t>
              </a:r>
              <a:endParaRPr lang="fr-FR">
                <a:solidFill>
                  <a:schemeClr val="bg1"/>
                </a:solidFill>
              </a:endParaRPr>
            </a:p>
          </p:txBody>
        </p:sp>
        <p:grpSp>
          <p:nvGrpSpPr>
            <p:cNvPr id="33" name="Grouper 32"/>
            <p:cNvGrpSpPr/>
            <p:nvPr/>
          </p:nvGrpSpPr>
          <p:grpSpPr>
            <a:xfrm>
              <a:off x="1403648" y="1923678"/>
              <a:ext cx="720080" cy="864096"/>
              <a:chOff x="1403648" y="1923678"/>
              <a:chExt cx="720080" cy="864096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403648" y="1923678"/>
                <a:ext cx="720080" cy="864096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30" name="Connecteur droit 29"/>
              <p:cNvCxnSpPr/>
              <p:nvPr/>
            </p:nvCxnSpPr>
            <p:spPr>
              <a:xfrm>
                <a:off x="1763688" y="2571750"/>
                <a:ext cx="288032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Connecteur droit 30"/>
              <p:cNvCxnSpPr/>
              <p:nvPr/>
            </p:nvCxnSpPr>
            <p:spPr>
              <a:xfrm>
                <a:off x="1763688" y="2643758"/>
                <a:ext cx="288032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necteur droit 31"/>
              <p:cNvCxnSpPr/>
              <p:nvPr/>
            </p:nvCxnSpPr>
            <p:spPr>
              <a:xfrm>
                <a:off x="1763688" y="2715766"/>
                <a:ext cx="288032" cy="0"/>
              </a:xfrm>
              <a:prstGeom prst="line">
                <a:avLst/>
              </a:prstGeom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4" name="Grouper 33"/>
          <p:cNvGrpSpPr/>
          <p:nvPr/>
        </p:nvGrpSpPr>
        <p:grpSpPr>
          <a:xfrm>
            <a:off x="6595446" y="1735618"/>
            <a:ext cx="720080" cy="864096"/>
            <a:chOff x="1403648" y="1923678"/>
            <a:chExt cx="720080" cy="864096"/>
          </a:xfrm>
        </p:grpSpPr>
        <p:sp>
          <p:nvSpPr>
            <p:cNvPr id="35" name="Rectangle 34"/>
            <p:cNvSpPr/>
            <p:nvPr/>
          </p:nvSpPr>
          <p:spPr>
            <a:xfrm>
              <a:off x="1403648" y="1923678"/>
              <a:ext cx="720080" cy="864096"/>
            </a:xfrm>
            <a:prstGeom prst="rect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36" name="Connecteur droit 35"/>
            <p:cNvCxnSpPr/>
            <p:nvPr/>
          </p:nvCxnSpPr>
          <p:spPr>
            <a:xfrm>
              <a:off x="1763688" y="2571750"/>
              <a:ext cx="288032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droit 36"/>
            <p:cNvCxnSpPr/>
            <p:nvPr/>
          </p:nvCxnSpPr>
          <p:spPr>
            <a:xfrm>
              <a:off x="1763688" y="2643758"/>
              <a:ext cx="288032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eur droit 37"/>
            <p:cNvCxnSpPr/>
            <p:nvPr/>
          </p:nvCxnSpPr>
          <p:spPr>
            <a:xfrm>
              <a:off x="1763688" y="2715766"/>
              <a:ext cx="288032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er 38"/>
          <p:cNvGrpSpPr/>
          <p:nvPr/>
        </p:nvGrpSpPr>
        <p:grpSpPr>
          <a:xfrm>
            <a:off x="6747846" y="1888018"/>
            <a:ext cx="720080" cy="864096"/>
            <a:chOff x="1403648" y="1923678"/>
            <a:chExt cx="720080" cy="864096"/>
          </a:xfrm>
          <a:solidFill>
            <a:srgbClr val="32332C"/>
          </a:solidFill>
        </p:grpSpPr>
        <p:sp>
          <p:nvSpPr>
            <p:cNvPr id="40" name="Rectangle 39"/>
            <p:cNvSpPr/>
            <p:nvPr/>
          </p:nvSpPr>
          <p:spPr>
            <a:xfrm>
              <a:off x="1403648" y="1923678"/>
              <a:ext cx="720080" cy="864096"/>
            </a:xfrm>
            <a:prstGeom prst="rect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41" name="Connecteur droit 40"/>
            <p:cNvCxnSpPr/>
            <p:nvPr/>
          </p:nvCxnSpPr>
          <p:spPr>
            <a:xfrm>
              <a:off x="1763688" y="2571750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cteur droit 41"/>
            <p:cNvCxnSpPr/>
            <p:nvPr/>
          </p:nvCxnSpPr>
          <p:spPr>
            <a:xfrm>
              <a:off x="1763688" y="2643758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cteur droit 42"/>
            <p:cNvCxnSpPr/>
            <p:nvPr/>
          </p:nvCxnSpPr>
          <p:spPr>
            <a:xfrm>
              <a:off x="1763688" y="2715766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er 43"/>
          <p:cNvGrpSpPr/>
          <p:nvPr/>
        </p:nvGrpSpPr>
        <p:grpSpPr>
          <a:xfrm>
            <a:off x="6900246" y="2040418"/>
            <a:ext cx="720080" cy="864096"/>
            <a:chOff x="1403648" y="1923678"/>
            <a:chExt cx="720080" cy="864096"/>
          </a:xfrm>
          <a:solidFill>
            <a:srgbClr val="32332C"/>
          </a:solidFill>
        </p:grpSpPr>
        <p:sp>
          <p:nvSpPr>
            <p:cNvPr id="45" name="Rectangle 44"/>
            <p:cNvSpPr/>
            <p:nvPr/>
          </p:nvSpPr>
          <p:spPr>
            <a:xfrm>
              <a:off x="1403648" y="1923678"/>
              <a:ext cx="720080" cy="864096"/>
            </a:xfrm>
            <a:prstGeom prst="rect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46" name="Connecteur droit 45"/>
            <p:cNvCxnSpPr/>
            <p:nvPr/>
          </p:nvCxnSpPr>
          <p:spPr>
            <a:xfrm>
              <a:off x="1763688" y="2571750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46"/>
            <p:cNvCxnSpPr/>
            <p:nvPr/>
          </p:nvCxnSpPr>
          <p:spPr>
            <a:xfrm>
              <a:off x="1763688" y="2643758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cteur droit 47"/>
            <p:cNvCxnSpPr/>
            <p:nvPr/>
          </p:nvCxnSpPr>
          <p:spPr>
            <a:xfrm>
              <a:off x="1763688" y="2715766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ZoneTexte 48"/>
          <p:cNvSpPr txBox="1"/>
          <p:nvPr/>
        </p:nvSpPr>
        <p:spPr>
          <a:xfrm>
            <a:off x="6887842" y="2061750"/>
            <a:ext cx="7324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smtClean="0">
                <a:solidFill>
                  <a:schemeClr val="bg1"/>
                </a:solidFill>
              </a:rPr>
              <a:t>file1.js</a:t>
            </a:r>
            <a:endParaRPr lang="fr-FR" sz="1400">
              <a:solidFill>
                <a:schemeClr val="bg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345435" y="1131591"/>
            <a:ext cx="2010318" cy="3241045"/>
          </a:xfrm>
          <a:prstGeom prst="rect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52" name="ZoneTexte 51"/>
          <p:cNvSpPr txBox="1"/>
          <p:nvPr/>
        </p:nvSpPr>
        <p:spPr>
          <a:xfrm>
            <a:off x="409444" y="1195960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solidFill>
                  <a:schemeClr val="bg1"/>
                </a:solidFill>
              </a:rPr>
              <a:t>G</a:t>
            </a:r>
            <a:r>
              <a:rPr lang="fr-FR" smtClean="0">
                <a:solidFill>
                  <a:schemeClr val="bg1"/>
                </a:solidFill>
              </a:rPr>
              <a:t>lobal</a:t>
            </a:r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59" name="Grouper 58"/>
          <p:cNvGrpSpPr/>
          <p:nvPr/>
        </p:nvGrpSpPr>
        <p:grpSpPr>
          <a:xfrm>
            <a:off x="665107" y="1745082"/>
            <a:ext cx="737062" cy="864096"/>
            <a:chOff x="654740" y="1717117"/>
            <a:chExt cx="737062" cy="864096"/>
          </a:xfrm>
        </p:grpSpPr>
        <p:grpSp>
          <p:nvGrpSpPr>
            <p:cNvPr id="53" name="Grouper 52"/>
            <p:cNvGrpSpPr/>
            <p:nvPr/>
          </p:nvGrpSpPr>
          <p:grpSpPr>
            <a:xfrm>
              <a:off x="671722" y="1717117"/>
              <a:ext cx="720080" cy="864096"/>
              <a:chOff x="1403648" y="1923678"/>
              <a:chExt cx="720080" cy="864096"/>
            </a:xfrm>
            <a:solidFill>
              <a:srgbClr val="32332C"/>
            </a:solidFill>
          </p:grpSpPr>
          <p:sp>
            <p:nvSpPr>
              <p:cNvPr id="54" name="Rectangle 53"/>
              <p:cNvSpPr/>
              <p:nvPr/>
            </p:nvSpPr>
            <p:spPr>
              <a:xfrm>
                <a:off x="1403648" y="1923678"/>
                <a:ext cx="720080" cy="864096"/>
              </a:xfrm>
              <a:prstGeom prst="rect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55" name="Connecteur droit 54"/>
              <p:cNvCxnSpPr/>
              <p:nvPr/>
            </p:nvCxnSpPr>
            <p:spPr>
              <a:xfrm>
                <a:off x="1763688" y="2571750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Connecteur droit 55"/>
              <p:cNvCxnSpPr/>
              <p:nvPr/>
            </p:nvCxnSpPr>
            <p:spPr>
              <a:xfrm>
                <a:off x="1763688" y="2643758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Connecteur droit 56"/>
              <p:cNvCxnSpPr/>
              <p:nvPr/>
            </p:nvCxnSpPr>
            <p:spPr>
              <a:xfrm>
                <a:off x="1763688" y="2715766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ZoneTexte 57"/>
            <p:cNvSpPr txBox="1"/>
            <p:nvPr/>
          </p:nvSpPr>
          <p:spPr>
            <a:xfrm>
              <a:off x="654740" y="1720895"/>
              <a:ext cx="73248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smtClean="0">
                  <a:solidFill>
                    <a:schemeClr val="bg1"/>
                  </a:solidFill>
                </a:rPr>
                <a:t>Etc..</a:t>
              </a:r>
              <a:endParaRPr lang="fr-FR" sz="1400">
                <a:solidFill>
                  <a:schemeClr val="bg1"/>
                </a:solidFill>
              </a:endParaRPr>
            </a:p>
          </p:txBody>
        </p:sp>
      </p:grpSp>
      <p:grpSp>
        <p:nvGrpSpPr>
          <p:cNvPr id="60" name="Grouper 59"/>
          <p:cNvGrpSpPr/>
          <p:nvPr/>
        </p:nvGrpSpPr>
        <p:grpSpPr>
          <a:xfrm>
            <a:off x="837951" y="1951643"/>
            <a:ext cx="737062" cy="864096"/>
            <a:chOff x="654740" y="1717117"/>
            <a:chExt cx="737062" cy="864096"/>
          </a:xfrm>
        </p:grpSpPr>
        <p:grpSp>
          <p:nvGrpSpPr>
            <p:cNvPr id="61" name="Grouper 60"/>
            <p:cNvGrpSpPr/>
            <p:nvPr/>
          </p:nvGrpSpPr>
          <p:grpSpPr>
            <a:xfrm>
              <a:off x="671722" y="1717117"/>
              <a:ext cx="720080" cy="864096"/>
              <a:chOff x="1403648" y="1923678"/>
              <a:chExt cx="720080" cy="864096"/>
            </a:xfrm>
            <a:solidFill>
              <a:srgbClr val="32332C"/>
            </a:solidFill>
          </p:grpSpPr>
          <p:sp>
            <p:nvSpPr>
              <p:cNvPr id="63" name="Rectangle 62"/>
              <p:cNvSpPr/>
              <p:nvPr/>
            </p:nvSpPr>
            <p:spPr>
              <a:xfrm>
                <a:off x="1403648" y="1923678"/>
                <a:ext cx="720080" cy="864096"/>
              </a:xfrm>
              <a:prstGeom prst="rect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64" name="Connecteur droit 63"/>
              <p:cNvCxnSpPr/>
              <p:nvPr/>
            </p:nvCxnSpPr>
            <p:spPr>
              <a:xfrm>
                <a:off x="1763688" y="2571750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Connecteur droit 64"/>
              <p:cNvCxnSpPr/>
              <p:nvPr/>
            </p:nvCxnSpPr>
            <p:spPr>
              <a:xfrm>
                <a:off x="1763688" y="2643758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necteur droit 65"/>
              <p:cNvCxnSpPr/>
              <p:nvPr/>
            </p:nvCxnSpPr>
            <p:spPr>
              <a:xfrm>
                <a:off x="1763688" y="2715766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ZoneTexte 61"/>
            <p:cNvSpPr txBox="1"/>
            <p:nvPr/>
          </p:nvSpPr>
          <p:spPr>
            <a:xfrm>
              <a:off x="654740" y="1720895"/>
              <a:ext cx="73248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smtClean="0">
                  <a:solidFill>
                    <a:schemeClr val="bg1"/>
                  </a:solidFill>
                </a:rPr>
                <a:t>net</a:t>
              </a:r>
              <a:endParaRPr lang="fr-FR" sz="1400">
                <a:solidFill>
                  <a:schemeClr val="bg1"/>
                </a:solidFill>
              </a:endParaRPr>
            </a:p>
          </p:txBody>
        </p:sp>
      </p:grpSp>
      <p:grpSp>
        <p:nvGrpSpPr>
          <p:cNvPr id="67" name="Grouper 66"/>
          <p:cNvGrpSpPr/>
          <p:nvPr/>
        </p:nvGrpSpPr>
        <p:grpSpPr>
          <a:xfrm>
            <a:off x="1031349" y="2154426"/>
            <a:ext cx="737062" cy="864096"/>
            <a:chOff x="654740" y="1717117"/>
            <a:chExt cx="737062" cy="864096"/>
          </a:xfrm>
        </p:grpSpPr>
        <p:grpSp>
          <p:nvGrpSpPr>
            <p:cNvPr id="68" name="Grouper 67"/>
            <p:cNvGrpSpPr/>
            <p:nvPr/>
          </p:nvGrpSpPr>
          <p:grpSpPr>
            <a:xfrm>
              <a:off x="671722" y="1717117"/>
              <a:ext cx="720080" cy="864096"/>
              <a:chOff x="1403648" y="1923678"/>
              <a:chExt cx="720080" cy="864096"/>
            </a:xfrm>
            <a:solidFill>
              <a:srgbClr val="32332C"/>
            </a:solidFill>
          </p:grpSpPr>
          <p:sp>
            <p:nvSpPr>
              <p:cNvPr id="70" name="Rectangle 69"/>
              <p:cNvSpPr/>
              <p:nvPr/>
            </p:nvSpPr>
            <p:spPr>
              <a:xfrm>
                <a:off x="1403648" y="1923678"/>
                <a:ext cx="720080" cy="864096"/>
              </a:xfrm>
              <a:prstGeom prst="rect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71" name="Connecteur droit 70"/>
              <p:cNvCxnSpPr/>
              <p:nvPr/>
            </p:nvCxnSpPr>
            <p:spPr>
              <a:xfrm>
                <a:off x="1763688" y="2571750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Connecteur droit 71"/>
              <p:cNvCxnSpPr/>
              <p:nvPr/>
            </p:nvCxnSpPr>
            <p:spPr>
              <a:xfrm>
                <a:off x="1763688" y="2643758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Connecteur droit 72"/>
              <p:cNvCxnSpPr/>
              <p:nvPr/>
            </p:nvCxnSpPr>
            <p:spPr>
              <a:xfrm>
                <a:off x="1763688" y="2715766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9" name="ZoneTexte 68"/>
            <p:cNvSpPr txBox="1"/>
            <p:nvPr/>
          </p:nvSpPr>
          <p:spPr>
            <a:xfrm>
              <a:off x="654740" y="1720895"/>
              <a:ext cx="73248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smtClean="0">
                  <a:solidFill>
                    <a:schemeClr val="bg1"/>
                  </a:solidFill>
                </a:rPr>
                <a:t>fs</a:t>
              </a:r>
              <a:endParaRPr lang="fr-FR" sz="1400">
                <a:solidFill>
                  <a:schemeClr val="bg1"/>
                </a:solidFill>
              </a:endParaRPr>
            </a:p>
          </p:txBody>
        </p:sp>
      </p:grpSp>
      <p:grpSp>
        <p:nvGrpSpPr>
          <p:cNvPr id="74" name="Grouper 73"/>
          <p:cNvGrpSpPr/>
          <p:nvPr/>
        </p:nvGrpSpPr>
        <p:grpSpPr>
          <a:xfrm>
            <a:off x="1227036" y="2377426"/>
            <a:ext cx="737062" cy="864096"/>
            <a:chOff x="654740" y="1717117"/>
            <a:chExt cx="737062" cy="864096"/>
          </a:xfrm>
        </p:grpSpPr>
        <p:grpSp>
          <p:nvGrpSpPr>
            <p:cNvPr id="75" name="Grouper 74"/>
            <p:cNvGrpSpPr/>
            <p:nvPr/>
          </p:nvGrpSpPr>
          <p:grpSpPr>
            <a:xfrm>
              <a:off x="671722" y="1717117"/>
              <a:ext cx="720080" cy="864096"/>
              <a:chOff x="1403648" y="1923678"/>
              <a:chExt cx="720080" cy="864096"/>
            </a:xfrm>
            <a:solidFill>
              <a:srgbClr val="32332C"/>
            </a:solidFill>
          </p:grpSpPr>
          <p:sp>
            <p:nvSpPr>
              <p:cNvPr id="77" name="Rectangle 76"/>
              <p:cNvSpPr/>
              <p:nvPr/>
            </p:nvSpPr>
            <p:spPr>
              <a:xfrm>
                <a:off x="1403648" y="1923678"/>
                <a:ext cx="720080" cy="864096"/>
              </a:xfrm>
              <a:prstGeom prst="rect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78" name="Connecteur droit 77"/>
              <p:cNvCxnSpPr/>
              <p:nvPr/>
            </p:nvCxnSpPr>
            <p:spPr>
              <a:xfrm>
                <a:off x="1763688" y="2571750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Connecteur droit 78"/>
              <p:cNvCxnSpPr/>
              <p:nvPr/>
            </p:nvCxnSpPr>
            <p:spPr>
              <a:xfrm>
                <a:off x="1763688" y="2643758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Connecteur droit 79"/>
              <p:cNvCxnSpPr/>
              <p:nvPr/>
            </p:nvCxnSpPr>
            <p:spPr>
              <a:xfrm>
                <a:off x="1763688" y="2715766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6" name="ZoneTexte 75"/>
            <p:cNvSpPr txBox="1"/>
            <p:nvPr/>
          </p:nvSpPr>
          <p:spPr>
            <a:xfrm>
              <a:off x="654740" y="1720895"/>
              <a:ext cx="73248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smtClean="0">
                  <a:solidFill>
                    <a:schemeClr val="bg1"/>
                  </a:solidFill>
                </a:rPr>
                <a:t>http</a:t>
              </a:r>
              <a:endParaRPr lang="fr-FR" sz="1400">
                <a:solidFill>
                  <a:schemeClr val="bg1"/>
                </a:solidFill>
              </a:endParaRPr>
            </a:p>
          </p:txBody>
        </p:sp>
      </p:grpSp>
      <p:grpSp>
        <p:nvGrpSpPr>
          <p:cNvPr id="81" name="Grouper 80"/>
          <p:cNvGrpSpPr/>
          <p:nvPr/>
        </p:nvGrpSpPr>
        <p:grpSpPr>
          <a:xfrm>
            <a:off x="5769144" y="3456881"/>
            <a:ext cx="572044" cy="670637"/>
            <a:chOff x="654740" y="1717117"/>
            <a:chExt cx="737062" cy="864096"/>
          </a:xfrm>
        </p:grpSpPr>
        <p:grpSp>
          <p:nvGrpSpPr>
            <p:cNvPr id="82" name="Grouper 81"/>
            <p:cNvGrpSpPr/>
            <p:nvPr/>
          </p:nvGrpSpPr>
          <p:grpSpPr>
            <a:xfrm>
              <a:off x="671722" y="1717117"/>
              <a:ext cx="720080" cy="864096"/>
              <a:chOff x="1403648" y="1923678"/>
              <a:chExt cx="720080" cy="864096"/>
            </a:xfrm>
            <a:solidFill>
              <a:srgbClr val="32332C"/>
            </a:solidFill>
          </p:grpSpPr>
          <p:sp>
            <p:nvSpPr>
              <p:cNvPr id="84" name="Rectangle 83"/>
              <p:cNvSpPr/>
              <p:nvPr/>
            </p:nvSpPr>
            <p:spPr>
              <a:xfrm>
                <a:off x="1403648" y="1923678"/>
                <a:ext cx="720080" cy="864096"/>
              </a:xfrm>
              <a:prstGeom prst="rect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85" name="Connecteur droit 84"/>
              <p:cNvCxnSpPr/>
              <p:nvPr/>
            </p:nvCxnSpPr>
            <p:spPr>
              <a:xfrm>
                <a:off x="1763688" y="2571750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Connecteur droit 85"/>
              <p:cNvCxnSpPr/>
              <p:nvPr/>
            </p:nvCxnSpPr>
            <p:spPr>
              <a:xfrm>
                <a:off x="1763688" y="2643758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Connecteur droit 86"/>
              <p:cNvCxnSpPr/>
              <p:nvPr/>
            </p:nvCxnSpPr>
            <p:spPr>
              <a:xfrm>
                <a:off x="1763688" y="2715766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3" name="ZoneTexte 82"/>
            <p:cNvSpPr txBox="1"/>
            <p:nvPr/>
          </p:nvSpPr>
          <p:spPr>
            <a:xfrm>
              <a:off x="654740" y="1720895"/>
              <a:ext cx="732484" cy="2775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smtClean="0">
                  <a:solidFill>
                    <a:schemeClr val="bg1"/>
                  </a:solidFill>
                </a:rPr>
                <a:t>grunt</a:t>
              </a:r>
              <a:endParaRPr lang="fr-FR" sz="1400">
                <a:solidFill>
                  <a:schemeClr val="bg1"/>
                </a:solidFill>
              </a:endParaRPr>
            </a:p>
          </p:txBody>
        </p:sp>
      </p:grpSp>
      <p:sp>
        <p:nvSpPr>
          <p:cNvPr id="88" name="Rectangle 87"/>
          <p:cNvSpPr/>
          <p:nvPr/>
        </p:nvSpPr>
        <p:spPr>
          <a:xfrm>
            <a:off x="5679312" y="3056913"/>
            <a:ext cx="1941014" cy="1170805"/>
          </a:xfrm>
          <a:prstGeom prst="rect">
            <a:avLst/>
          </a:prstGeom>
          <a:noFill/>
          <a:ln w="127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9" name="Grouper 88"/>
          <p:cNvGrpSpPr/>
          <p:nvPr/>
        </p:nvGrpSpPr>
        <p:grpSpPr>
          <a:xfrm>
            <a:off x="6456521" y="3456881"/>
            <a:ext cx="566700" cy="664372"/>
            <a:chOff x="654740" y="1717117"/>
            <a:chExt cx="737062" cy="864096"/>
          </a:xfrm>
        </p:grpSpPr>
        <p:grpSp>
          <p:nvGrpSpPr>
            <p:cNvPr id="90" name="Grouper 89"/>
            <p:cNvGrpSpPr/>
            <p:nvPr/>
          </p:nvGrpSpPr>
          <p:grpSpPr>
            <a:xfrm>
              <a:off x="671722" y="1717117"/>
              <a:ext cx="720080" cy="864096"/>
              <a:chOff x="1403648" y="1923678"/>
              <a:chExt cx="720080" cy="864096"/>
            </a:xfrm>
            <a:solidFill>
              <a:srgbClr val="32332C"/>
            </a:solidFill>
          </p:grpSpPr>
          <p:sp>
            <p:nvSpPr>
              <p:cNvPr id="92" name="Rectangle 91"/>
              <p:cNvSpPr/>
              <p:nvPr/>
            </p:nvSpPr>
            <p:spPr>
              <a:xfrm>
                <a:off x="1403648" y="1923678"/>
                <a:ext cx="720080" cy="864096"/>
              </a:xfrm>
              <a:prstGeom prst="rect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93" name="Connecteur droit 92"/>
              <p:cNvCxnSpPr/>
              <p:nvPr/>
            </p:nvCxnSpPr>
            <p:spPr>
              <a:xfrm>
                <a:off x="1763688" y="2571750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Connecteur droit 93"/>
              <p:cNvCxnSpPr/>
              <p:nvPr/>
            </p:nvCxnSpPr>
            <p:spPr>
              <a:xfrm>
                <a:off x="1763688" y="2643758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Connecteur droit 94"/>
              <p:cNvCxnSpPr/>
              <p:nvPr/>
            </p:nvCxnSpPr>
            <p:spPr>
              <a:xfrm>
                <a:off x="1763688" y="2715766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ZoneTexte 90"/>
            <p:cNvSpPr txBox="1"/>
            <p:nvPr/>
          </p:nvSpPr>
          <p:spPr>
            <a:xfrm>
              <a:off x="654740" y="1720895"/>
              <a:ext cx="732484" cy="2802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800" smtClean="0">
                  <a:solidFill>
                    <a:schemeClr val="bg1"/>
                  </a:solidFill>
                </a:rPr>
                <a:t>express</a:t>
              </a:r>
              <a:endParaRPr lang="fr-FR" sz="1400">
                <a:solidFill>
                  <a:schemeClr val="bg1"/>
                </a:solidFill>
              </a:endParaRPr>
            </a:p>
          </p:txBody>
        </p:sp>
      </p:grpSp>
      <p:cxnSp>
        <p:nvCxnSpPr>
          <p:cNvPr id="100" name="Connecteur droit avec flèche 99"/>
          <p:cNvCxnSpPr/>
          <p:nvPr/>
        </p:nvCxnSpPr>
        <p:spPr>
          <a:xfrm>
            <a:off x="4355976" y="2211710"/>
            <a:ext cx="1944216" cy="0"/>
          </a:xfrm>
          <a:prstGeom prst="straightConnector1">
            <a:avLst/>
          </a:prstGeom>
          <a:ln w="127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ZoneTexte 100"/>
          <p:cNvSpPr txBox="1"/>
          <p:nvPr/>
        </p:nvSpPr>
        <p:spPr>
          <a:xfrm>
            <a:off x="4860032" y="1995686"/>
            <a:ext cx="86754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00" smtClean="0">
                <a:solidFill>
                  <a:schemeClr val="bg1"/>
                </a:solidFill>
              </a:rPr>
              <a:t>require(’./file1.js’)</a:t>
            </a:r>
            <a:endParaRPr lang="fr-FR" sz="700">
              <a:solidFill>
                <a:schemeClr val="bg1"/>
              </a:solidFill>
            </a:endParaRPr>
          </a:p>
        </p:txBody>
      </p:sp>
      <p:cxnSp>
        <p:nvCxnSpPr>
          <p:cNvPr id="107" name="Connecteur en arc 106"/>
          <p:cNvCxnSpPr/>
          <p:nvPr/>
        </p:nvCxnSpPr>
        <p:spPr>
          <a:xfrm rot="16200000" flipH="1">
            <a:off x="4209465" y="2411696"/>
            <a:ext cx="955300" cy="1724990"/>
          </a:xfrm>
          <a:prstGeom prst="curvedConnector2">
            <a:avLst/>
          </a:prstGeom>
          <a:ln w="127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ZoneTexte 108"/>
          <p:cNvSpPr txBox="1"/>
          <p:nvPr/>
        </p:nvSpPr>
        <p:spPr>
          <a:xfrm>
            <a:off x="5678480" y="3056061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smtClean="0">
                <a:solidFill>
                  <a:schemeClr val="bg1"/>
                </a:solidFill>
              </a:rPr>
              <a:t>Local</a:t>
            </a:r>
            <a:endParaRPr lang="fr-FR" sz="1400">
              <a:solidFill>
                <a:schemeClr val="bg1"/>
              </a:solidFill>
            </a:endParaRPr>
          </a:p>
        </p:txBody>
      </p:sp>
      <p:sp>
        <p:nvSpPr>
          <p:cNvPr id="110" name="ZoneTexte 109"/>
          <p:cNvSpPr txBox="1"/>
          <p:nvPr/>
        </p:nvSpPr>
        <p:spPr>
          <a:xfrm>
            <a:off x="4143154" y="3178846"/>
            <a:ext cx="87716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00" smtClean="0">
                <a:solidFill>
                  <a:schemeClr val="bg1"/>
                </a:solidFill>
              </a:rPr>
              <a:t>require(’express’)</a:t>
            </a:r>
            <a:endParaRPr lang="fr-FR" sz="700">
              <a:solidFill>
                <a:schemeClr val="bg1"/>
              </a:solidFill>
            </a:endParaRPr>
          </a:p>
        </p:txBody>
      </p:sp>
      <p:cxnSp>
        <p:nvCxnSpPr>
          <p:cNvPr id="112" name="Connecteur en arc 111"/>
          <p:cNvCxnSpPr/>
          <p:nvPr/>
        </p:nvCxnSpPr>
        <p:spPr>
          <a:xfrm rot="10800000" flipV="1">
            <a:off x="2384798" y="2320066"/>
            <a:ext cx="754380" cy="597426"/>
          </a:xfrm>
          <a:prstGeom prst="curvedConnector3">
            <a:avLst>
              <a:gd name="adj1" fmla="val 44652"/>
            </a:avLst>
          </a:prstGeom>
          <a:ln w="127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ZoneTexte 114"/>
          <p:cNvSpPr txBox="1"/>
          <p:nvPr/>
        </p:nvSpPr>
        <p:spPr>
          <a:xfrm>
            <a:off x="2452483" y="2077023"/>
            <a:ext cx="71365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700" smtClean="0">
                <a:solidFill>
                  <a:schemeClr val="bg1"/>
                </a:solidFill>
              </a:rPr>
              <a:t>require(‘http’)</a:t>
            </a:r>
            <a:endParaRPr lang="fr-FR" sz="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86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/>
              <a:t>01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packages managers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860929"/>
            <a:ext cx="1593588" cy="1593588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5" y="2887991"/>
            <a:ext cx="1658563" cy="1658563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225" y="855460"/>
            <a:ext cx="2736304" cy="1432687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670721"/>
            <a:ext cx="3491880" cy="1449130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2887991"/>
            <a:ext cx="1593588" cy="159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10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359139" y="1059582"/>
            <a:ext cx="4140853" cy="3394472"/>
          </a:xfrm>
        </p:spPr>
        <p:txBody>
          <a:bodyPr/>
          <a:lstStyle/>
          <a:p>
            <a:pPr lvl="1"/>
            <a:r>
              <a:rPr lang="fr-FR" sz="1000" b="1"/>
              <a:t>REPL :</a:t>
            </a:r>
            <a:r>
              <a:rPr lang="fr-FR" sz="1000"/>
              <a:t> C'est l'interpréteur que vous avez quand vous tapez « node » dans votre console.</a:t>
            </a:r>
          </a:p>
          <a:p>
            <a:pPr lvl="1"/>
            <a:r>
              <a:rPr lang="fr-FR" sz="1000" b="1"/>
              <a:t>assert :</a:t>
            </a:r>
            <a:r>
              <a:rPr lang="fr-FR" sz="1000"/>
              <a:t> Pour faire des tests.</a:t>
            </a:r>
          </a:p>
          <a:p>
            <a:pPr lvl="1"/>
            <a:r>
              <a:rPr lang="fr-FR" sz="1000" b="1"/>
              <a:t>console :</a:t>
            </a:r>
            <a:r>
              <a:rPr lang="fr-FR" sz="1000"/>
              <a:t> Pour les logs.</a:t>
            </a:r>
          </a:p>
          <a:p>
            <a:pPr lvl="1"/>
            <a:r>
              <a:rPr lang="fr-FR" sz="1000" b="1"/>
              <a:t>debugger :</a:t>
            </a:r>
            <a:r>
              <a:rPr lang="fr-FR" sz="1000"/>
              <a:t> Point d'arrêt, step, ...</a:t>
            </a:r>
          </a:p>
          <a:p>
            <a:pPr lvl="1"/>
            <a:r>
              <a:rPr lang="fr-FR" sz="1000" b="1"/>
              <a:t>dns :</a:t>
            </a:r>
            <a:r>
              <a:rPr lang="fr-FR" sz="1000"/>
              <a:t> Les noms de domaines.</a:t>
            </a:r>
          </a:p>
          <a:p>
            <a:pPr lvl="1"/>
            <a:r>
              <a:rPr lang="fr-FR" sz="1000" b="1"/>
              <a:t>event :</a:t>
            </a:r>
            <a:r>
              <a:rPr lang="fr-FR" sz="1000"/>
              <a:t> Gestion des </a:t>
            </a:r>
            <a:r>
              <a:rPr lang="fr-FR" sz="1000" smtClean="0"/>
              <a:t>événements.</a:t>
            </a:r>
            <a:endParaRPr lang="fr-FR" sz="1000"/>
          </a:p>
          <a:p>
            <a:pPr lvl="1"/>
            <a:r>
              <a:rPr lang="fr-FR" sz="1000" b="1"/>
              <a:t>fs :</a:t>
            </a:r>
            <a:r>
              <a:rPr lang="fr-FR" sz="1000"/>
              <a:t> Gestion des accès fichier.</a:t>
            </a:r>
          </a:p>
          <a:p>
            <a:pPr lvl="1"/>
            <a:r>
              <a:rPr lang="fr-FR" sz="1000" b="1"/>
              <a:t>global :</a:t>
            </a:r>
            <a:r>
              <a:rPr lang="fr-FR" sz="1000"/>
              <a:t> Tout ce qui est tout le temps disponible.</a:t>
            </a:r>
          </a:p>
          <a:p>
            <a:pPr lvl="1"/>
            <a:r>
              <a:rPr lang="fr-FR" sz="1000" b="1"/>
              <a:t>http :</a:t>
            </a:r>
            <a:r>
              <a:rPr lang="fr-FR" sz="1000"/>
              <a:t> Gestion d’un serveur, un client, requête, réponse, ...</a:t>
            </a:r>
          </a:p>
          <a:p>
            <a:pPr lvl="1"/>
            <a:r>
              <a:rPr lang="fr-FR" sz="1000" b="1"/>
              <a:t>net :</a:t>
            </a:r>
            <a:r>
              <a:rPr lang="fr-FR" sz="1000"/>
              <a:t> Gestion accès réseau asynchrone.</a:t>
            </a:r>
          </a:p>
          <a:p>
            <a:pPr lvl="1"/>
            <a:r>
              <a:rPr lang="fr-FR" sz="1000" b="1"/>
              <a:t>path :</a:t>
            </a:r>
            <a:r>
              <a:rPr lang="fr-FR" sz="1000"/>
              <a:t> Gestion des chemins sur un système de fichier.</a:t>
            </a:r>
          </a:p>
          <a:p>
            <a:pPr lvl="1"/>
            <a:r>
              <a:rPr lang="fr-FR" sz="1000" b="1"/>
              <a:t>os :</a:t>
            </a:r>
            <a:r>
              <a:rPr lang="fr-FR" sz="1000"/>
              <a:t> Gestion du système (dossiers temporaires, noms d'hôtes, </a:t>
            </a:r>
            <a:r>
              <a:rPr lang="fr-FR" sz="1000" smtClean="0"/>
              <a:t>...).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/>
              <a:t>01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modules du « core » Node.js</a:t>
            </a:r>
            <a:endParaRPr lang="fr-FR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7" name="Espace réservé du contenu 1"/>
          <p:cNvSpPr txBox="1">
            <a:spLocks/>
          </p:cNvSpPr>
          <p:nvPr/>
        </p:nvSpPr>
        <p:spPr bwMode="blackGray">
          <a:xfrm>
            <a:off x="4846319" y="1059582"/>
            <a:ext cx="4046161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92075" indent="-920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 LT Std" panose="020B0504020202020204" pitchFamily="34" charset="0"/>
              <a:buChar char=" "/>
              <a:defRPr sz="16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14313" indent="-9683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10000"/>
              <a:buFontTx/>
              <a:buBlip>
                <a:blip r:embed="rId3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0050" indent="-8731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FontTx/>
              <a:buBlip>
                <a:blip r:embed="rId4"/>
              </a:buBlip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57213" indent="-698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8188" indent="-6826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5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sz="1000" b="1" smtClean="0"/>
              <a:t>querystring :</a:t>
            </a:r>
            <a:r>
              <a:rPr lang="fr-FR" sz="1000" smtClean="0"/>
              <a:t> Traitement sur les chaînes de caractères (Echappement, analyse des arguments d'une requête).</a:t>
            </a:r>
          </a:p>
          <a:p>
            <a:pPr lvl="1"/>
            <a:r>
              <a:rPr lang="fr-FR" sz="1000" b="1" smtClean="0"/>
              <a:t>string_decoder :</a:t>
            </a:r>
            <a:r>
              <a:rPr lang="fr-FR" sz="1000" smtClean="0"/>
              <a:t> Permet de passer d'un buffer à une chaîne.</a:t>
            </a:r>
          </a:p>
          <a:p>
            <a:pPr lvl="1"/>
            <a:r>
              <a:rPr lang="fr-FR" sz="1000" b="1" smtClean="0"/>
              <a:t>timers :</a:t>
            </a:r>
            <a:r>
              <a:rPr lang="fr-FR" sz="1000" smtClean="0"/>
              <a:t> Global, permet d'appeler régulièrement des actions, poser un délai avant, ...</a:t>
            </a:r>
          </a:p>
          <a:p>
            <a:pPr lvl="1"/>
            <a:r>
              <a:rPr lang="fr-FR" sz="1000" b="1" smtClean="0"/>
              <a:t>tls :</a:t>
            </a:r>
            <a:r>
              <a:rPr lang="fr-FR" sz="1000" smtClean="0"/>
              <a:t> SSL, chiffrer les échanges réseaux.</a:t>
            </a:r>
          </a:p>
          <a:p>
            <a:pPr lvl="1"/>
            <a:r>
              <a:rPr lang="fr-FR" sz="1000" b="1" smtClean="0"/>
              <a:t>dgram :</a:t>
            </a:r>
            <a:r>
              <a:rPr lang="fr-FR" sz="1000" smtClean="0"/>
              <a:t> datagram, UDP.</a:t>
            </a:r>
          </a:p>
          <a:p>
            <a:pPr lvl="1"/>
            <a:r>
              <a:rPr lang="fr-FR" sz="1000" b="1" smtClean="0"/>
              <a:t>util :</a:t>
            </a:r>
            <a:r>
              <a:rPr lang="fr-FR" sz="1000" smtClean="0"/>
              <a:t> Différents outils, héritage, tests de type, ....</a:t>
            </a:r>
          </a:p>
          <a:p>
            <a:pPr lvl="1"/>
            <a:r>
              <a:rPr lang="fr-FR" sz="1000" b="1" smtClean="0"/>
              <a:t>zlib :</a:t>
            </a:r>
            <a:r>
              <a:rPr lang="fr-FR" sz="1000" smtClean="0"/>
              <a:t> Compression et lecture des formats gzip.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7274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pour une image  3"/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4540" y="0"/>
            <a:ext cx="4715021" cy="5143500"/>
          </a:xfrm>
        </p:spPr>
      </p:pic>
      <p:sp>
        <p:nvSpPr>
          <p:cNvPr id="7" name="Espace réservé de la date 6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E5F5A573-7A3C-4E19-AA82-FFA0EE3C83B2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13</a:t>
            </a:fld>
            <a:endParaRPr lang="en-GB"/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251520" y="537858"/>
            <a:ext cx="4203020" cy="4194132"/>
          </a:xfrm>
          <a:prstGeom prst="rect">
            <a:avLst/>
          </a:prstGeom>
        </p:spPr>
        <p:txBody>
          <a:bodyPr/>
          <a:lstStyle>
            <a:lvl1pPr marL="92075" indent="-920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elvetica LT Std" panose="020B0504020202020204" pitchFamily="34" charset="0"/>
              <a:buChar char=" "/>
              <a:defRPr sz="1600" b="0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14313" indent="-9683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2"/>
              </a:buClr>
              <a:buSzPct val="110000"/>
              <a:buFontTx/>
              <a:buBlip>
                <a:blip r:embed="rId4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0050" indent="-8731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FontTx/>
              <a:buBlip>
                <a:blip r:embed="rId5"/>
              </a:buBlip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57213" indent="-69850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6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8188" indent="-68263" algn="l" defTabSz="914400" rtl="0" eaLnBrk="1" latinLnBrk="0" hangingPunct="1">
              <a:lnSpc>
                <a:spcPct val="90000"/>
              </a:lnSpc>
              <a:spcBef>
                <a:spcPts val="300"/>
              </a:spcBef>
              <a:buClr>
                <a:schemeClr val="bg2"/>
              </a:buClr>
              <a:buFontTx/>
              <a:buBlip>
                <a:blip r:embed="rId6"/>
              </a:buBlip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7475" lvl="1" indent="0">
              <a:buFontTx/>
              <a:buNone/>
            </a:pPr>
            <a:r>
              <a:rPr lang="en-GB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dobe Devanagari" pitchFamily="18" charset="0"/>
              </a:rPr>
              <a:t>Les </a:t>
            </a:r>
            <a:r>
              <a:rPr lang="en-GB" sz="2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dobe Devanagari" pitchFamily="18" charset="0"/>
              </a:rPr>
              <a:t>outils de développement</a:t>
            </a:r>
          </a:p>
          <a:p>
            <a:pPr lvl="1"/>
            <a:r>
              <a:rPr lang="en-GB" smtClean="0"/>
              <a:t>Node.js </a:t>
            </a:r>
          </a:p>
          <a:p>
            <a:pPr lvl="2"/>
            <a:r>
              <a:rPr lang="en-GB" smtClean="0"/>
              <a:t>Yo, Bower, Webpack, JSPM,</a:t>
            </a:r>
            <a:r>
              <a:rPr lang="en-GB"/>
              <a:t> </a:t>
            </a:r>
            <a:r>
              <a:rPr lang="en-GB" smtClean="0"/>
              <a:t>Grunt / Gulp</a:t>
            </a:r>
          </a:p>
          <a:p>
            <a:pPr lvl="1"/>
            <a:r>
              <a:rPr lang="en-GB" smtClean="0"/>
              <a:t>IDE </a:t>
            </a:r>
          </a:p>
          <a:p>
            <a:pPr lvl="2"/>
            <a:r>
              <a:rPr lang="en-GB" smtClean="0"/>
              <a:t>IntelliJ / </a:t>
            </a:r>
            <a:r>
              <a:rPr lang="en-GB" err="1" smtClean="0"/>
              <a:t>Webstorm</a:t>
            </a:r>
            <a:r>
              <a:rPr lang="en-GB" smtClean="0"/>
              <a:t>,</a:t>
            </a:r>
          </a:p>
          <a:p>
            <a:pPr lvl="2"/>
            <a:r>
              <a:rPr lang="en-GB" err="1" smtClean="0"/>
              <a:t>SublimeText</a:t>
            </a:r>
            <a:r>
              <a:rPr lang="en-GB" smtClean="0"/>
              <a:t>,</a:t>
            </a:r>
          </a:p>
          <a:p>
            <a:pPr lvl="2"/>
            <a:r>
              <a:rPr lang="en-GB" smtClean="0"/>
              <a:t>Atom,</a:t>
            </a:r>
          </a:p>
          <a:p>
            <a:pPr lvl="2"/>
            <a:r>
              <a:rPr lang="en-GB" smtClean="0"/>
              <a:t>Visual Code,</a:t>
            </a:r>
            <a:endParaRPr lang="en-GB"/>
          </a:p>
          <a:p>
            <a:pPr lvl="2"/>
            <a:r>
              <a:rPr lang="en-GB"/>
              <a:t>Eclipse + plugin </a:t>
            </a:r>
            <a:r>
              <a:rPr lang="en-GB" smtClean="0"/>
              <a:t>AngularJS.</a:t>
            </a:r>
          </a:p>
          <a:p>
            <a:r>
              <a:rPr lang="en-GB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dobe Devanagari" pitchFamily="18" charset="0"/>
              </a:rPr>
              <a:t>Les</a:t>
            </a:r>
            <a:r>
              <a:rPr lang="en-GB" smtClean="0"/>
              <a:t> </a:t>
            </a:r>
            <a:r>
              <a:rPr lang="en-GB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dobe Devanagari" pitchFamily="18" charset="0"/>
              </a:rPr>
              <a:t>tests</a:t>
            </a:r>
          </a:p>
          <a:p>
            <a:pPr lvl="1"/>
            <a:r>
              <a:rPr lang="en-GB" sz="1200" smtClean="0"/>
              <a:t>Unitaire : 		Karma &amp; Jasmine / Mocha,</a:t>
            </a:r>
          </a:p>
          <a:p>
            <a:pPr lvl="1"/>
            <a:r>
              <a:rPr lang="en-GB" sz="1200" smtClean="0"/>
              <a:t>End to End : 	Protractor, Zombi.js, Selenium,</a:t>
            </a:r>
          </a:p>
          <a:p>
            <a:pPr lvl="1"/>
            <a:r>
              <a:rPr lang="en-GB" sz="1200" smtClean="0"/>
              <a:t>Test webservice :	</a:t>
            </a:r>
            <a:r>
              <a:rPr lang="en-GB" sz="1200" err="1" smtClean="0"/>
              <a:t>SuperAgent</a:t>
            </a:r>
            <a:r>
              <a:rPr lang="en-GB" sz="1200" smtClean="0"/>
              <a:t>,</a:t>
            </a:r>
          </a:p>
          <a:p>
            <a:pPr lvl="1"/>
            <a:r>
              <a:rPr lang="en-GB" sz="1200" smtClean="0"/>
              <a:t>Qualité de code : 	jsHint / </a:t>
            </a:r>
            <a:r>
              <a:rPr lang="en-GB" sz="1200" err="1" smtClean="0"/>
              <a:t>jsLint</a:t>
            </a:r>
            <a:r>
              <a:rPr lang="en-GB" sz="1200" smtClean="0"/>
              <a:t>,</a:t>
            </a:r>
          </a:p>
          <a:p>
            <a:pPr lvl="1"/>
            <a:r>
              <a:rPr lang="en-GB" sz="1200" smtClean="0"/>
              <a:t>IC :		Jenkins / Travis / </a:t>
            </a:r>
            <a:r>
              <a:rPr lang="en-GB" sz="1200" err="1" smtClean="0"/>
              <a:t>GitLab</a:t>
            </a:r>
            <a:r>
              <a:rPr lang="en-GB" sz="1200" smtClean="0"/>
              <a:t>.</a:t>
            </a:r>
          </a:p>
          <a:p>
            <a:pPr marL="312737" lvl="2" indent="0">
              <a:buFontTx/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822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02</a:t>
            </a:r>
            <a:endParaRPr lang="fr-FR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Express.js</a:t>
            </a:r>
            <a:endParaRPr lang="fr-FR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8810625" y="4821238"/>
            <a:ext cx="333375" cy="165100"/>
          </a:xfrm>
        </p:spPr>
        <p:txBody>
          <a:bodyPr/>
          <a:lstStyle/>
          <a:p>
            <a:fld id="{B6CBC9F8-C3DB-428A-A32C-EF1197444D30}" type="slidenum">
              <a:rPr lang="en-GB" smtClean="0"/>
              <a:pPr/>
              <a:t>14</a:t>
            </a:fld>
            <a:endParaRPr lang="en-GB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4294967295"/>
          </p:nvPr>
        </p:nvSpPr>
        <p:spPr>
          <a:xfrm>
            <a:off x="0" y="4821238"/>
            <a:ext cx="2879725" cy="165100"/>
          </a:xfrm>
        </p:spPr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643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>
          <a:xfrm>
            <a:off x="243900" y="1033391"/>
            <a:ext cx="4112076" cy="3394472"/>
          </a:xfrm>
        </p:spPr>
        <p:txBody>
          <a:bodyPr/>
          <a:lstStyle/>
          <a:p>
            <a:r>
              <a:rPr lang="fr-FR" smtClean="0"/>
              <a:t>HTTP</a:t>
            </a:r>
          </a:p>
          <a:p>
            <a:pPr lvl="1"/>
            <a:r>
              <a:rPr lang="fr-FR" smtClean="0"/>
              <a:t>Module simple, efficace, mais rudimentaire</a:t>
            </a:r>
            <a:r>
              <a:rPr lang="is-IS" smtClean="0"/>
              <a:t>…</a:t>
            </a:r>
            <a:endParaRPr lang="fr-FR" smtClean="0"/>
          </a:p>
          <a:p>
            <a:r>
              <a:rPr lang="fr-FR" smtClean="0"/>
              <a:t>Express</a:t>
            </a:r>
          </a:p>
          <a:p>
            <a:pPr lvl="1"/>
            <a:r>
              <a:rPr lang="fr-FR" smtClean="0"/>
              <a:t>Micro-framework léger, rapide et performant,</a:t>
            </a:r>
          </a:p>
          <a:p>
            <a:pPr lvl="1"/>
            <a:r>
              <a:rPr lang="fr-FR" smtClean="0"/>
              <a:t>Permet de :</a:t>
            </a:r>
          </a:p>
          <a:p>
            <a:pPr lvl="2"/>
            <a:r>
              <a:rPr lang="fr-FR" smtClean="0"/>
              <a:t>Gérer les routes (statique et dynamique),</a:t>
            </a:r>
          </a:p>
          <a:p>
            <a:pPr lvl="2"/>
            <a:r>
              <a:rPr lang="fr-FR" smtClean="0"/>
              <a:t>Gérer les requêtes et réponses HTTP,</a:t>
            </a:r>
          </a:p>
          <a:p>
            <a:pPr lvl="2"/>
            <a:r>
              <a:rPr lang="fr-FR" smtClean="0"/>
              <a:t>Créer des API Rest,</a:t>
            </a:r>
          </a:p>
          <a:p>
            <a:pPr lvl="2"/>
            <a:r>
              <a:rPr lang="fr-FR" smtClean="0"/>
              <a:t>Moteur de </a:t>
            </a:r>
            <a:r>
              <a:rPr lang="fr-FR" err="1" smtClean="0"/>
              <a:t>template</a:t>
            </a:r>
            <a:r>
              <a:rPr lang="fr-FR" smtClean="0"/>
              <a:t>.</a:t>
            </a:r>
          </a:p>
          <a:p>
            <a:pPr lvl="1"/>
            <a:r>
              <a:rPr lang="fr-FR" smtClean="0"/>
              <a:t>Beaucoup de Framework sont basés dessus (LoopBack, Sails, Kraken, Mean, etc</a:t>
            </a:r>
            <a:r>
              <a:rPr lang="is-IS" smtClean="0"/>
              <a:t>…</a:t>
            </a:r>
            <a:r>
              <a:rPr lang="fr-FR" smtClean="0"/>
              <a:t>),</a:t>
            </a:r>
          </a:p>
          <a:p>
            <a:pPr lvl="1"/>
            <a:r>
              <a:rPr lang="fr-FR" smtClean="0"/>
              <a:t>Beaucoup de plugins (middlewares).</a:t>
            </a:r>
          </a:p>
          <a:p>
            <a:pPr lvl="2"/>
            <a:endParaRPr lang="fr-FR" smtClean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/>
              <a:t>02</a:t>
            </a:r>
            <a:endParaRPr lang="fr-FR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Serveur web</a:t>
            </a:r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7664" y="1141215"/>
            <a:ext cx="4320480" cy="1624693"/>
          </a:xfrm>
          <a:prstGeom prst="rect">
            <a:avLst/>
          </a:prstGeom>
        </p:spPr>
      </p:pic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597664" y="2996702"/>
            <a:ext cx="3286704" cy="1431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 Unicode MS" charset="0"/>
                <a:ea typeface="Courier New" charset="0"/>
              </a:rPr>
              <a:t>var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 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express = 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require(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A33C"/>
                </a:solidFill>
                <a:effectLst/>
                <a:latin typeface="Arial Unicode MS" charset="0"/>
                <a:ea typeface="Courier New" charset="0"/>
              </a:rPr>
              <a:t>'express</a:t>
            </a:r>
            <a:r>
              <a:rPr kumimoji="0" lang="fr-FR" altLang="fr-FR" sz="1000" b="0" i="0" u="none" strike="noStrike" cap="none" normalizeH="0" baseline="0" smtClean="0">
                <a:ln>
                  <a:noFill/>
                </a:ln>
                <a:solidFill>
                  <a:srgbClr val="00A33C"/>
                </a:solidFill>
                <a:effectLst/>
                <a:latin typeface="Arial Unicode MS" charset="0"/>
                <a:ea typeface="Courier New" charset="0"/>
              </a:rPr>
              <a:t>'</a:t>
            </a:r>
            <a:r>
              <a:rPr kumimoji="0" lang="fr-FR" altLang="fr-FR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1" i="0" u="none" strike="noStrike" cap="none" normalizeH="0" baseline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Arial Unicode MS" charset="0"/>
                <a:ea typeface="Courier New" charset="0"/>
              </a:rPr>
              <a:t>var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 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app = express</a:t>
            </a:r>
            <a:r>
              <a:rPr kumimoji="0" lang="fr-FR" altLang="fr-FR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sz="1000"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app.get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(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A33C"/>
                </a:solidFill>
                <a:effectLst/>
                <a:latin typeface="Arial Unicode MS" charset="0"/>
                <a:ea typeface="Courier New" charset="0"/>
              </a:rPr>
              <a:t>'/'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, </a:t>
            </a:r>
            <a:r>
              <a:rPr kumimoji="0" lang="fr-FR" altLang="fr-FR" sz="1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function(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req, res) {   </a:t>
            </a:r>
            <a:endParaRPr lang="fr-FR" altLang="fr-FR" sz="1000"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000">
                <a:latin typeface="Arial Unicode MS" charset="0"/>
                <a:ea typeface="Courier New" charset="0"/>
              </a:rPr>
              <a:t> </a:t>
            </a:r>
            <a:r>
              <a:rPr lang="fr-FR" altLang="fr-FR" sz="1000" smtClean="0">
                <a:latin typeface="Arial Unicode MS" charset="0"/>
                <a:ea typeface="Courier New" charset="0"/>
              </a:rPr>
              <a:t> 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 </a:t>
            </a:r>
            <a:r>
              <a:rPr kumimoji="0" lang="fr-FR" altLang="fr-FR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 res.setHeader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(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A33C"/>
                </a:solidFill>
                <a:effectLst/>
                <a:latin typeface="Arial Unicode MS" charset="0"/>
                <a:ea typeface="Courier New" charset="0"/>
              </a:rPr>
              <a:t>'Content-Type'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, 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A33C"/>
                </a:solidFill>
                <a:effectLst/>
                <a:latin typeface="Arial Unicode MS" charset="0"/>
                <a:ea typeface="Courier New" charset="0"/>
              </a:rPr>
              <a:t>'text/plain'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);    </a:t>
            </a:r>
            <a:endParaRPr kumimoji="0" lang="fr-FR" altLang="fr-FR" sz="1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000">
                <a:latin typeface="Arial Unicode MS" charset="0"/>
                <a:ea typeface="Courier New" charset="0"/>
              </a:rPr>
              <a:t> </a:t>
            </a:r>
            <a:r>
              <a:rPr lang="fr-FR" altLang="fr-FR" sz="1000" smtClean="0">
                <a:latin typeface="Arial Unicode MS" charset="0"/>
                <a:ea typeface="Courier New" charset="0"/>
              </a:rPr>
              <a:t>   </a:t>
            </a:r>
            <a:r>
              <a:rPr kumimoji="0" lang="fr-FR" altLang="fr-FR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res.end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(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rgbClr val="00A33C"/>
                </a:solidFill>
                <a:effectLst/>
                <a:latin typeface="Arial Unicode MS" charset="0"/>
                <a:ea typeface="Courier New" charset="0"/>
              </a:rPr>
              <a:t>'Vous êtes à Valtech Training</a:t>
            </a:r>
            <a:r>
              <a:rPr kumimoji="0" lang="fr-FR" altLang="fr-FR" sz="1000" b="0" i="0" u="none" strike="noStrike" cap="none" normalizeH="0" baseline="0" smtClean="0">
                <a:ln>
                  <a:noFill/>
                </a:ln>
                <a:solidFill>
                  <a:srgbClr val="00A33C"/>
                </a:solidFill>
                <a:effectLst/>
                <a:latin typeface="Arial Unicode MS" charset="0"/>
                <a:ea typeface="Courier New" charset="0"/>
              </a:rPr>
              <a:t>'</a:t>
            </a:r>
            <a:r>
              <a:rPr kumimoji="0" lang="fr-FR" altLang="fr-FR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});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Unicode MS" charset="0"/>
              <a:ea typeface="Courier New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app.listen(8080</a:t>
            </a: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Courier New" charset="0"/>
              </a:rPr>
              <a:t>);</a:t>
            </a:r>
            <a:r>
              <a:rPr kumimoji="0" lang="fr-FR" altLang="fr-FR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20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683568" y="1200151"/>
            <a:ext cx="4392488" cy="3394472"/>
          </a:xfrm>
        </p:spPr>
        <p:txBody>
          <a:bodyPr/>
          <a:lstStyle/>
          <a:p>
            <a:pPr lvl="1"/>
            <a:r>
              <a:rPr lang="fr-FR" smtClean="0"/>
              <a:t>L’objectif est de séparer l’application métier des vues HTML,</a:t>
            </a:r>
          </a:p>
          <a:p>
            <a:pPr lvl="1"/>
            <a:endParaRPr lang="fr-FR" smtClean="0"/>
          </a:p>
          <a:p>
            <a:pPr lvl="1"/>
            <a:r>
              <a:rPr lang="fr-FR" smtClean="0"/>
              <a:t>Ils permettent de créer des pages dynamiques</a:t>
            </a:r>
          </a:p>
          <a:p>
            <a:pPr lvl="2"/>
            <a:r>
              <a:rPr lang="fr-FR" smtClean="0"/>
              <a:t>Variables,</a:t>
            </a:r>
          </a:p>
          <a:p>
            <a:pPr lvl="2"/>
            <a:r>
              <a:rPr lang="fr-FR" smtClean="0"/>
              <a:t>Conditions,</a:t>
            </a:r>
          </a:p>
          <a:p>
            <a:pPr lvl="2"/>
            <a:r>
              <a:rPr lang="fr-FR" smtClean="0"/>
              <a:t>Boucles, etc</a:t>
            </a:r>
            <a:r>
              <a:rPr lang="is-IS" smtClean="0"/>
              <a:t>…</a:t>
            </a:r>
          </a:p>
          <a:p>
            <a:pPr lvl="1"/>
            <a:endParaRPr lang="is-IS"/>
          </a:p>
          <a:p>
            <a:pPr lvl="1"/>
            <a:r>
              <a:rPr lang="is-IS" smtClean="0"/>
              <a:t>Framework : EJS, Jade, Handlebars, etc...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/>
              <a:t>02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16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templates</a:t>
            </a:r>
            <a:endParaRPr lang="fr-FR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grpSp>
        <p:nvGrpSpPr>
          <p:cNvPr id="45" name="Grouper 44"/>
          <p:cNvGrpSpPr/>
          <p:nvPr/>
        </p:nvGrpSpPr>
        <p:grpSpPr>
          <a:xfrm>
            <a:off x="5704491" y="1304508"/>
            <a:ext cx="2880320" cy="3290115"/>
            <a:chOff x="5580112" y="1347614"/>
            <a:chExt cx="2880320" cy="3290115"/>
          </a:xfrm>
        </p:grpSpPr>
        <p:sp>
          <p:nvSpPr>
            <p:cNvPr id="38" name="Ellipse 37"/>
            <p:cNvSpPr/>
            <p:nvPr/>
          </p:nvSpPr>
          <p:spPr>
            <a:xfrm>
              <a:off x="6588224" y="2346827"/>
              <a:ext cx="867729" cy="8704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7" name="Grouper 6"/>
            <p:cNvGrpSpPr/>
            <p:nvPr/>
          </p:nvGrpSpPr>
          <p:grpSpPr>
            <a:xfrm>
              <a:off x="5580112" y="1347614"/>
              <a:ext cx="737062" cy="864096"/>
              <a:chOff x="654740" y="1717117"/>
              <a:chExt cx="737062" cy="864096"/>
            </a:xfrm>
          </p:grpSpPr>
          <p:grpSp>
            <p:nvGrpSpPr>
              <p:cNvPr id="8" name="Grouper 7"/>
              <p:cNvGrpSpPr/>
              <p:nvPr/>
            </p:nvGrpSpPr>
            <p:grpSpPr>
              <a:xfrm>
                <a:off x="671722" y="1717117"/>
                <a:ext cx="720080" cy="864096"/>
                <a:chOff x="1403648" y="1923678"/>
                <a:chExt cx="720080" cy="864096"/>
              </a:xfrm>
              <a:solidFill>
                <a:srgbClr val="32332C"/>
              </a:solidFill>
            </p:grpSpPr>
            <p:sp>
              <p:nvSpPr>
                <p:cNvPr id="10" name="Rectangle 9"/>
                <p:cNvSpPr/>
                <p:nvPr/>
              </p:nvSpPr>
              <p:spPr>
                <a:xfrm>
                  <a:off x="1403648" y="1923678"/>
                  <a:ext cx="720080" cy="86409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cxnSp>
              <p:nvCxnSpPr>
                <p:cNvPr id="11" name="Connecteur droit 10"/>
                <p:cNvCxnSpPr/>
                <p:nvPr/>
              </p:nvCxnSpPr>
              <p:spPr>
                <a:xfrm>
                  <a:off x="1763688" y="2571750"/>
                  <a:ext cx="288032" cy="0"/>
                </a:xfrm>
                <a:prstGeom prst="line">
                  <a:avLst/>
                </a:prstGeom>
                <a:grpFill/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Connecteur droit 11"/>
                <p:cNvCxnSpPr/>
                <p:nvPr/>
              </p:nvCxnSpPr>
              <p:spPr>
                <a:xfrm>
                  <a:off x="1763688" y="2643758"/>
                  <a:ext cx="288032" cy="0"/>
                </a:xfrm>
                <a:prstGeom prst="line">
                  <a:avLst/>
                </a:prstGeom>
                <a:grpFill/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Connecteur droit 12"/>
                <p:cNvCxnSpPr/>
                <p:nvPr/>
              </p:nvCxnSpPr>
              <p:spPr>
                <a:xfrm>
                  <a:off x="1763688" y="2715766"/>
                  <a:ext cx="288032" cy="0"/>
                </a:xfrm>
                <a:prstGeom prst="line">
                  <a:avLst/>
                </a:prstGeom>
                <a:grpFill/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ZoneTexte 8"/>
              <p:cNvSpPr txBox="1"/>
              <p:nvPr/>
            </p:nvSpPr>
            <p:spPr>
              <a:xfrm>
                <a:off x="654740" y="1720895"/>
                <a:ext cx="7324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smtClean="0">
                    <a:solidFill>
                      <a:schemeClr val="accent2">
                        <a:lumMod val="75000"/>
                      </a:schemeClr>
                    </a:solidFill>
                  </a:rPr>
                  <a:t>App.js</a:t>
                </a:r>
                <a:endParaRPr lang="fr-FR" sz="140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14" name="Grouper 13"/>
            <p:cNvGrpSpPr/>
            <p:nvPr/>
          </p:nvGrpSpPr>
          <p:grpSpPr>
            <a:xfrm>
              <a:off x="7723370" y="1347614"/>
              <a:ext cx="737062" cy="864096"/>
              <a:chOff x="654740" y="1717117"/>
              <a:chExt cx="737062" cy="864096"/>
            </a:xfrm>
          </p:grpSpPr>
          <p:grpSp>
            <p:nvGrpSpPr>
              <p:cNvPr id="15" name="Grouper 14"/>
              <p:cNvGrpSpPr/>
              <p:nvPr/>
            </p:nvGrpSpPr>
            <p:grpSpPr>
              <a:xfrm>
                <a:off x="671722" y="1717117"/>
                <a:ext cx="720080" cy="864096"/>
                <a:chOff x="1403648" y="1923678"/>
                <a:chExt cx="720080" cy="864096"/>
              </a:xfrm>
              <a:solidFill>
                <a:srgbClr val="32332C"/>
              </a:solidFill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1403648" y="1923678"/>
                  <a:ext cx="720080" cy="86409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cxnSp>
              <p:nvCxnSpPr>
                <p:cNvPr id="18" name="Connecteur droit 17"/>
                <p:cNvCxnSpPr/>
                <p:nvPr/>
              </p:nvCxnSpPr>
              <p:spPr>
                <a:xfrm>
                  <a:off x="1763688" y="2571750"/>
                  <a:ext cx="288032" cy="0"/>
                </a:xfrm>
                <a:prstGeom prst="line">
                  <a:avLst/>
                </a:prstGeom>
                <a:grpFill/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Connecteur droit 18"/>
                <p:cNvCxnSpPr/>
                <p:nvPr/>
              </p:nvCxnSpPr>
              <p:spPr>
                <a:xfrm>
                  <a:off x="1763688" y="2643758"/>
                  <a:ext cx="288032" cy="0"/>
                </a:xfrm>
                <a:prstGeom prst="line">
                  <a:avLst/>
                </a:prstGeom>
                <a:grpFill/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Connecteur droit 19"/>
                <p:cNvCxnSpPr/>
                <p:nvPr/>
              </p:nvCxnSpPr>
              <p:spPr>
                <a:xfrm>
                  <a:off x="1763688" y="2715766"/>
                  <a:ext cx="288032" cy="0"/>
                </a:xfrm>
                <a:prstGeom prst="line">
                  <a:avLst/>
                </a:prstGeom>
                <a:grpFill/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6" name="ZoneTexte 15"/>
              <p:cNvSpPr txBox="1"/>
              <p:nvPr/>
            </p:nvSpPr>
            <p:spPr>
              <a:xfrm>
                <a:off x="654740" y="1720895"/>
                <a:ext cx="7324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smtClean="0">
                    <a:solidFill>
                      <a:schemeClr val="accent2">
                        <a:lumMod val="75000"/>
                      </a:schemeClr>
                    </a:solidFill>
                  </a:rPr>
                  <a:t>Template</a:t>
                </a:r>
                <a:endParaRPr lang="fr-FR" sz="140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p:grpSp>
        <p:cxnSp>
          <p:nvCxnSpPr>
            <p:cNvPr id="21" name="Connecteur droit avec flèche 20"/>
            <p:cNvCxnSpPr/>
            <p:nvPr/>
          </p:nvCxnSpPr>
          <p:spPr>
            <a:xfrm>
              <a:off x="6444208" y="1779662"/>
              <a:ext cx="1152128" cy="0"/>
            </a:xfrm>
            <a:prstGeom prst="straightConnector1">
              <a:avLst/>
            </a:prstGeom>
            <a:ln w="127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23"/>
            <p:cNvSpPr txBox="1"/>
            <p:nvPr/>
          </p:nvSpPr>
          <p:spPr>
            <a:xfrm>
              <a:off x="6746932" y="1474380"/>
              <a:ext cx="5613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100" smtClean="0">
                  <a:solidFill>
                    <a:schemeClr val="accent2">
                      <a:lumMod val="75000"/>
                    </a:schemeClr>
                  </a:solidFill>
                </a:rPr>
                <a:t>scope</a:t>
              </a:r>
              <a:endParaRPr lang="fr-FR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grpSp>
          <p:nvGrpSpPr>
            <p:cNvPr id="27" name="Grouper 26"/>
            <p:cNvGrpSpPr/>
            <p:nvPr/>
          </p:nvGrpSpPr>
          <p:grpSpPr>
            <a:xfrm>
              <a:off x="6651741" y="3773633"/>
              <a:ext cx="737062" cy="864096"/>
              <a:chOff x="654740" y="1717117"/>
              <a:chExt cx="737062" cy="864096"/>
            </a:xfrm>
          </p:grpSpPr>
          <p:grpSp>
            <p:nvGrpSpPr>
              <p:cNvPr id="28" name="Grouper 27"/>
              <p:cNvGrpSpPr/>
              <p:nvPr/>
            </p:nvGrpSpPr>
            <p:grpSpPr>
              <a:xfrm>
                <a:off x="671722" y="1717117"/>
                <a:ext cx="720080" cy="864096"/>
                <a:chOff x="1403648" y="1923678"/>
                <a:chExt cx="720080" cy="864096"/>
              </a:xfrm>
              <a:solidFill>
                <a:srgbClr val="32332C"/>
              </a:solidFill>
            </p:grpSpPr>
            <p:sp>
              <p:nvSpPr>
                <p:cNvPr id="30" name="Rectangle 29"/>
                <p:cNvSpPr/>
                <p:nvPr/>
              </p:nvSpPr>
              <p:spPr>
                <a:xfrm>
                  <a:off x="1403648" y="1923678"/>
                  <a:ext cx="720080" cy="86409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cxnSp>
              <p:nvCxnSpPr>
                <p:cNvPr id="31" name="Connecteur droit 30"/>
                <p:cNvCxnSpPr/>
                <p:nvPr/>
              </p:nvCxnSpPr>
              <p:spPr>
                <a:xfrm>
                  <a:off x="1763688" y="2571750"/>
                  <a:ext cx="288032" cy="0"/>
                </a:xfrm>
                <a:prstGeom prst="line">
                  <a:avLst/>
                </a:prstGeom>
                <a:grpFill/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Connecteur droit 31"/>
                <p:cNvCxnSpPr/>
                <p:nvPr/>
              </p:nvCxnSpPr>
              <p:spPr>
                <a:xfrm>
                  <a:off x="1763688" y="2643758"/>
                  <a:ext cx="288032" cy="0"/>
                </a:xfrm>
                <a:prstGeom prst="line">
                  <a:avLst/>
                </a:prstGeom>
                <a:grpFill/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Connecteur droit 32"/>
                <p:cNvCxnSpPr/>
                <p:nvPr/>
              </p:nvCxnSpPr>
              <p:spPr>
                <a:xfrm>
                  <a:off x="1763688" y="2715766"/>
                  <a:ext cx="288032" cy="0"/>
                </a:xfrm>
                <a:prstGeom prst="line">
                  <a:avLst/>
                </a:prstGeom>
                <a:grpFill/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9" name="ZoneTexte 28"/>
              <p:cNvSpPr txBox="1"/>
              <p:nvPr/>
            </p:nvSpPr>
            <p:spPr>
              <a:xfrm>
                <a:off x="654740" y="1720895"/>
                <a:ext cx="732484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800" smtClean="0">
                    <a:solidFill>
                      <a:schemeClr val="accent2">
                        <a:lumMod val="75000"/>
                      </a:schemeClr>
                    </a:solidFill>
                  </a:rPr>
                  <a:t>HTML</a:t>
                </a:r>
                <a:endParaRPr lang="fr-FR" sz="140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p:grpSp>
        <p:pic>
          <p:nvPicPr>
            <p:cNvPr id="37" name="Image 3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5258" y="2459646"/>
              <a:ext cx="599058" cy="599058"/>
            </a:xfrm>
            <a:prstGeom prst="rect">
              <a:avLst/>
            </a:prstGeom>
          </p:spPr>
        </p:pic>
        <p:sp>
          <p:nvSpPr>
            <p:cNvPr id="39" name="Arc 38"/>
            <p:cNvSpPr/>
            <p:nvPr/>
          </p:nvSpPr>
          <p:spPr>
            <a:xfrm rot="5689920">
              <a:off x="7188917" y="1870377"/>
              <a:ext cx="825718" cy="930985"/>
            </a:xfrm>
            <a:prstGeom prst="arc">
              <a:avLst/>
            </a:prstGeom>
            <a:ln w="19050">
              <a:solidFill>
                <a:schemeClr val="accent2">
                  <a:lumMod val="7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cxnSp>
          <p:nvCxnSpPr>
            <p:cNvPr id="41" name="Connecteur droit avec flèche 40"/>
            <p:cNvCxnSpPr/>
            <p:nvPr/>
          </p:nvCxnSpPr>
          <p:spPr>
            <a:xfrm>
              <a:off x="7028763" y="3217247"/>
              <a:ext cx="0" cy="449534"/>
            </a:xfrm>
            <a:prstGeom prst="straightConnector1">
              <a:avLst/>
            </a:prstGeom>
            <a:ln w="28575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ZoneTexte 43"/>
            <p:cNvSpPr txBox="1"/>
            <p:nvPr/>
          </p:nvSpPr>
          <p:spPr>
            <a:xfrm>
              <a:off x="6566421" y="2049112"/>
              <a:ext cx="9276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smtClean="0">
                  <a:solidFill>
                    <a:schemeClr val="accent2">
                      <a:lumMod val="75000"/>
                    </a:schemeClr>
                  </a:solidFill>
                </a:rPr>
                <a:t>Engine</a:t>
              </a:r>
              <a:endParaRPr lang="fr-FR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44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683568" y="1200151"/>
            <a:ext cx="4248472" cy="3394472"/>
          </a:xfrm>
        </p:spPr>
        <p:txBody>
          <a:bodyPr/>
          <a:lstStyle/>
          <a:p>
            <a:pPr lvl="1"/>
            <a:r>
              <a:rPr lang="fr-FR" smtClean="0"/>
              <a:t>Objectif : Fournir un service par rapport à une requête et réponse</a:t>
            </a:r>
          </a:p>
          <a:p>
            <a:pPr lvl="2"/>
            <a:r>
              <a:rPr lang="fr-FR" smtClean="0"/>
              <a:t>Exposer un dossier,</a:t>
            </a:r>
          </a:p>
          <a:p>
            <a:pPr lvl="2"/>
            <a:r>
              <a:rPr lang="fr-FR" smtClean="0"/>
              <a:t>Loguer les requêtes,</a:t>
            </a:r>
          </a:p>
          <a:p>
            <a:pPr lvl="2"/>
            <a:r>
              <a:rPr lang="fr-FR" smtClean="0"/>
              <a:t>Gérer une session</a:t>
            </a:r>
          </a:p>
          <a:p>
            <a:pPr lvl="2"/>
            <a:endParaRPr lang="fr-FR"/>
          </a:p>
          <a:p>
            <a:pPr lvl="1"/>
            <a:r>
              <a:rPr lang="fr-FR" smtClean="0"/>
              <a:t>Prend au maximum 4 paramètres :</a:t>
            </a:r>
          </a:p>
          <a:p>
            <a:pPr lvl="2"/>
            <a:r>
              <a:rPr lang="fr-FR" smtClean="0"/>
              <a:t>Err : Les erreurs (optionnel)</a:t>
            </a:r>
          </a:p>
          <a:p>
            <a:pPr lvl="2"/>
            <a:r>
              <a:rPr lang="fr-FR" smtClean="0"/>
              <a:t>Req</a:t>
            </a:r>
            <a:r>
              <a:rPr lang="fr-FR"/>
              <a:t> </a:t>
            </a:r>
            <a:r>
              <a:rPr lang="fr-FR" smtClean="0"/>
              <a:t>: La requête du client</a:t>
            </a:r>
          </a:p>
          <a:p>
            <a:pPr lvl="2"/>
            <a:r>
              <a:rPr lang="fr-FR" smtClean="0"/>
              <a:t>Res : La réponse à renvoyer</a:t>
            </a:r>
          </a:p>
          <a:p>
            <a:pPr lvl="2"/>
            <a:r>
              <a:rPr lang="fr-FR" smtClean="0"/>
              <a:t>Next : Un callback vers le prochain middleware à appeler</a:t>
            </a:r>
          </a:p>
          <a:p>
            <a:pPr lvl="1"/>
            <a:endParaRPr lang="fr-FR"/>
          </a:p>
          <a:p>
            <a:pPr lvl="1"/>
            <a:r>
              <a:rPr lang="fr-FR" smtClean="0"/>
              <a:t>Important : L’ordre ! Le log toujours en premier !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17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middlewares Express</a:t>
            </a:r>
            <a:endParaRPr lang="fr-FR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5652122" y="1653525"/>
            <a:ext cx="2738959" cy="403146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5658214" y="2401282"/>
            <a:ext cx="2738959" cy="403146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5652121" y="3149039"/>
            <a:ext cx="2738959" cy="403146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5652120" y="3896796"/>
            <a:ext cx="2738959" cy="403146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6228754" y="1701209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log(req, res, next)</a:t>
            </a:r>
            <a:endParaRPr lang="fr-FR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741001" y="2448966"/>
            <a:ext cx="26500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headerAccepted(req, res, next)</a:t>
            </a:r>
            <a:endParaRPr lang="fr-FR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6064445" y="3196723"/>
            <a:ext cx="19143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routes(req, res, next)</a:t>
            </a:r>
            <a:endParaRPr lang="fr-FR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5720601" y="3967564"/>
            <a:ext cx="26019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globalHandlerErrors(err, req, res, next)</a:t>
            </a:r>
            <a:endParaRPr lang="fr-FR" sz="11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7022933" y="2056671"/>
            <a:ext cx="0" cy="294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/>
          <p:nvPr/>
        </p:nvCxnSpPr>
        <p:spPr>
          <a:xfrm>
            <a:off x="7022933" y="2804428"/>
            <a:ext cx="0" cy="294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/>
          <p:nvPr/>
        </p:nvCxnSpPr>
        <p:spPr>
          <a:xfrm>
            <a:off x="7022933" y="3552185"/>
            <a:ext cx="0" cy="294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lipse 18"/>
          <p:cNvSpPr/>
          <p:nvPr/>
        </p:nvSpPr>
        <p:spPr>
          <a:xfrm>
            <a:off x="6587732" y="431839"/>
            <a:ext cx="867729" cy="870420"/>
          </a:xfrm>
          <a:prstGeom prst="ellipse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smtClean="0">
                <a:solidFill>
                  <a:schemeClr val="accent2">
                    <a:lumMod val="75000"/>
                  </a:schemeClr>
                </a:solidFill>
              </a:rPr>
              <a:t>request</a:t>
            </a:r>
            <a:endParaRPr lang="fr-FR" sz="80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0" name="Connecteur droit avec flèche 19"/>
          <p:cNvCxnSpPr/>
          <p:nvPr/>
        </p:nvCxnSpPr>
        <p:spPr>
          <a:xfrm>
            <a:off x="7021597" y="1316853"/>
            <a:ext cx="0" cy="294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space réservé du texte 20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/>
              <a:t>02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7868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683568" y="1200151"/>
            <a:ext cx="4248472" cy="3394472"/>
          </a:xfrm>
        </p:spPr>
        <p:txBody>
          <a:bodyPr/>
          <a:lstStyle/>
          <a:p>
            <a:r>
              <a:rPr lang="fr-FR" smtClean="0"/>
              <a:t>Quelques middlewares</a:t>
            </a:r>
          </a:p>
          <a:p>
            <a:pPr lvl="1"/>
            <a:r>
              <a:rPr lang="fr-FR" smtClean="0"/>
              <a:t>body-parser, </a:t>
            </a:r>
          </a:p>
          <a:p>
            <a:pPr lvl="1"/>
            <a:r>
              <a:rPr lang="fr-FR" smtClean="0"/>
              <a:t>cookie-parser,</a:t>
            </a:r>
          </a:p>
          <a:p>
            <a:pPr lvl="1"/>
            <a:r>
              <a:rPr lang="fr-FR" smtClean="0"/>
              <a:t>compression,</a:t>
            </a:r>
            <a:endParaRPr lang="fr-FR"/>
          </a:p>
          <a:p>
            <a:pPr lvl="1"/>
            <a:r>
              <a:rPr lang="fr-FR" smtClean="0"/>
              <a:t>express-session,</a:t>
            </a:r>
          </a:p>
          <a:p>
            <a:pPr lvl="1"/>
            <a:r>
              <a:rPr lang="fr-FR" smtClean="0"/>
              <a:t>connect-image-optimus,</a:t>
            </a:r>
          </a:p>
          <a:p>
            <a:pPr lvl="1"/>
            <a:r>
              <a:rPr lang="fr-FR" smtClean="0"/>
              <a:t>morgan,</a:t>
            </a:r>
          </a:p>
          <a:p>
            <a:pPr lvl="1"/>
            <a:r>
              <a:rPr lang="fr-FR" smtClean="0"/>
              <a:t>passport,</a:t>
            </a:r>
          </a:p>
          <a:p>
            <a:pPr lvl="1"/>
            <a:r>
              <a:rPr lang="fr-FR" smtClean="0"/>
              <a:t>express-validator,</a:t>
            </a:r>
          </a:p>
          <a:p>
            <a:pPr lvl="1"/>
            <a:r>
              <a:rPr lang="fr-FR" smtClean="0"/>
              <a:t>serve-static,</a:t>
            </a:r>
          </a:p>
          <a:p>
            <a:pPr lvl="1"/>
            <a:r>
              <a:rPr lang="fr-FR" smtClean="0"/>
              <a:t>method-override.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18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middlewares Express</a:t>
            </a:r>
            <a:endParaRPr lang="fr-FR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5652122" y="1653525"/>
            <a:ext cx="2738959" cy="403146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5658214" y="2401282"/>
            <a:ext cx="2738959" cy="403146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5652121" y="3149039"/>
            <a:ext cx="2738959" cy="403146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5652120" y="3896796"/>
            <a:ext cx="2738959" cy="403146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6228754" y="1701209"/>
            <a:ext cx="15856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log(req, res, next)</a:t>
            </a:r>
            <a:endParaRPr lang="fr-FR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741001" y="2448966"/>
            <a:ext cx="26500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headerAccepted(req, res, next)</a:t>
            </a:r>
            <a:endParaRPr lang="fr-FR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6064445" y="3196723"/>
            <a:ext cx="19143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routes(req, res, next)</a:t>
            </a:r>
            <a:endParaRPr lang="fr-FR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5720601" y="3967564"/>
            <a:ext cx="26019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globalHandlerErrors(err, req, res, next)</a:t>
            </a:r>
            <a:endParaRPr lang="fr-FR" sz="11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7022933" y="2056671"/>
            <a:ext cx="0" cy="294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/>
          <p:nvPr/>
        </p:nvCxnSpPr>
        <p:spPr>
          <a:xfrm>
            <a:off x="7022933" y="2804428"/>
            <a:ext cx="0" cy="294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/>
          <p:nvPr/>
        </p:nvCxnSpPr>
        <p:spPr>
          <a:xfrm>
            <a:off x="7022933" y="3552185"/>
            <a:ext cx="0" cy="294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lipse 18"/>
          <p:cNvSpPr/>
          <p:nvPr/>
        </p:nvSpPr>
        <p:spPr>
          <a:xfrm>
            <a:off x="6587732" y="431839"/>
            <a:ext cx="867729" cy="870420"/>
          </a:xfrm>
          <a:prstGeom prst="ellipse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00" smtClean="0">
                <a:solidFill>
                  <a:schemeClr val="accent2">
                    <a:lumMod val="75000"/>
                  </a:schemeClr>
                </a:solidFill>
              </a:rPr>
              <a:t>request</a:t>
            </a:r>
            <a:endParaRPr lang="fr-FR" sz="80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0" name="Connecteur droit avec flèche 19"/>
          <p:cNvCxnSpPr/>
          <p:nvPr/>
        </p:nvCxnSpPr>
        <p:spPr>
          <a:xfrm>
            <a:off x="7021597" y="1316853"/>
            <a:ext cx="0" cy="294469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space réservé du texte 20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/>
              <a:t>02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8437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03</a:t>
            </a:r>
            <a:endParaRPr lang="fr-FR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Socket.io</a:t>
            </a:r>
            <a:endParaRPr lang="fr-FR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8810625" y="4821238"/>
            <a:ext cx="333375" cy="165100"/>
          </a:xfrm>
        </p:spPr>
        <p:txBody>
          <a:bodyPr/>
          <a:lstStyle/>
          <a:p>
            <a:fld id="{B6CBC9F8-C3DB-428A-A32C-EF1197444D30}" type="slidenum">
              <a:rPr lang="en-GB" smtClean="0"/>
              <a:pPr/>
              <a:t>19</a:t>
            </a:fld>
            <a:endParaRPr lang="en-GB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4294967295"/>
          </p:nvPr>
        </p:nvSpPr>
        <p:spPr>
          <a:xfrm>
            <a:off x="0" y="4821238"/>
            <a:ext cx="2879725" cy="165100"/>
          </a:xfrm>
        </p:spPr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944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00</a:t>
            </a:r>
            <a:endParaRPr lang="en-GB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 smtClean="0"/>
              <a:t>Résumé</a:t>
            </a:r>
            <a:endParaRPr lang="en-GB" dirty="0"/>
          </a:p>
        </p:txBody>
      </p:sp>
      <p:sp>
        <p:nvSpPr>
          <p:cNvPr id="32" name="Espace réservé du texte 31"/>
          <p:cNvSpPr>
            <a:spLocks noGrp="1"/>
          </p:cNvSpPr>
          <p:nvPr>
            <p:ph type="body" sz="quarter" idx="14"/>
          </p:nvPr>
        </p:nvSpPr>
        <p:spPr>
          <a:xfrm rot="19860000">
            <a:off x="3129896" y="799070"/>
            <a:ext cx="4867834" cy="296838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dirty="0" err="1" smtClean="0"/>
              <a:t>Présentation</a:t>
            </a:r>
            <a:r>
              <a:rPr lang="en-GB" dirty="0" smtClean="0"/>
              <a:t> de </a:t>
            </a:r>
            <a:r>
              <a:rPr lang="en-GB" dirty="0" err="1" smtClean="0"/>
              <a:t>Node.js</a:t>
            </a:r>
            <a:endParaRPr lang="en-GB" dirty="0" smtClean="0"/>
          </a:p>
          <a:p>
            <a:pPr>
              <a:lnSpc>
                <a:spcPct val="100000"/>
              </a:lnSpc>
            </a:pPr>
            <a:r>
              <a:rPr lang="en-GB" dirty="0" err="1" smtClean="0"/>
              <a:t>Express.js</a:t>
            </a:r>
            <a:endParaRPr lang="en-GB" dirty="0" smtClean="0"/>
          </a:p>
          <a:p>
            <a:pPr>
              <a:lnSpc>
                <a:spcPct val="100000"/>
              </a:lnSpc>
            </a:pPr>
            <a:r>
              <a:rPr lang="en-GB" dirty="0" err="1" smtClean="0"/>
              <a:t>Socket.io</a:t>
            </a:r>
            <a:endParaRPr lang="en-GB" dirty="0" smtClean="0"/>
          </a:p>
          <a:p>
            <a:pPr>
              <a:lnSpc>
                <a:spcPct val="100000"/>
              </a:lnSpc>
            </a:pPr>
            <a:r>
              <a:rPr lang="en-GB" dirty="0" err="1" smtClean="0"/>
              <a:t>Déploiement</a:t>
            </a:r>
            <a:endParaRPr lang="en-GB" dirty="0" smtClean="0"/>
          </a:p>
        </p:txBody>
      </p:sp>
      <p:sp>
        <p:nvSpPr>
          <p:cNvPr id="33" name="Espace réservé du texte 3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GB" dirty="0" smtClean="0"/>
              <a:t>01</a:t>
            </a:r>
          </a:p>
          <a:p>
            <a:pPr>
              <a:lnSpc>
                <a:spcPct val="100000"/>
              </a:lnSpc>
            </a:pPr>
            <a:r>
              <a:rPr lang="en-GB" dirty="0" smtClean="0"/>
              <a:t>02</a:t>
            </a:r>
          </a:p>
          <a:p>
            <a:pPr>
              <a:lnSpc>
                <a:spcPct val="100000"/>
              </a:lnSpc>
            </a:pPr>
            <a:r>
              <a:rPr lang="en-GB" dirty="0" smtClean="0"/>
              <a:t>03</a:t>
            </a:r>
            <a:endParaRPr lang="en-GB" dirty="0"/>
          </a:p>
          <a:p>
            <a:r>
              <a:rPr lang="en-GB" dirty="0" smtClean="0"/>
              <a:t>04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99307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148696" y="1041053"/>
            <a:ext cx="3744416" cy="3394472"/>
          </a:xfrm>
        </p:spPr>
        <p:txBody>
          <a:bodyPr/>
          <a:lstStyle/>
          <a:p>
            <a:pPr lvl="1"/>
            <a:r>
              <a:rPr lang="fr-FR"/>
              <a:t>Protocole de communication bidirectionnelle</a:t>
            </a:r>
          </a:p>
          <a:p>
            <a:pPr lvl="1"/>
            <a:r>
              <a:rPr lang="fr-FR"/>
              <a:t>Répond aux besoins grandissant des applications </a:t>
            </a:r>
            <a:r>
              <a:rPr lang="fr-FR" smtClean="0"/>
              <a:t>web</a:t>
            </a:r>
          </a:p>
          <a:p>
            <a:pPr lvl="1"/>
            <a:r>
              <a:rPr lang="fr-FR"/>
              <a:t>Permet de gérer des notifications</a:t>
            </a:r>
          </a:p>
          <a:p>
            <a:pPr lvl="1"/>
            <a:r>
              <a:rPr lang="fr-FR"/>
              <a:t>Envoi de données en </a:t>
            </a:r>
            <a:r>
              <a:rPr lang="fr-FR" smtClean="0"/>
              <a:t>Push</a:t>
            </a:r>
          </a:p>
          <a:p>
            <a:pPr lvl="1"/>
            <a:endParaRPr lang="fr-FR"/>
          </a:p>
          <a:p>
            <a:r>
              <a:rPr lang="fr-FR" smtClean="0"/>
              <a:t>Avantages </a:t>
            </a:r>
            <a:r>
              <a:rPr lang="fr-FR"/>
              <a:t>:</a:t>
            </a:r>
          </a:p>
          <a:p>
            <a:pPr lvl="1"/>
            <a:r>
              <a:rPr lang="fr-FR"/>
              <a:t>Connexion persistante client/serveur</a:t>
            </a:r>
          </a:p>
          <a:p>
            <a:pPr lvl="1"/>
            <a:r>
              <a:rPr lang="fr-FR"/>
              <a:t>Réponse immédiate</a:t>
            </a:r>
          </a:p>
          <a:p>
            <a:pPr lvl="1"/>
            <a:r>
              <a:rPr lang="fr-FR"/>
              <a:t>Application réactive</a:t>
            </a:r>
          </a:p>
          <a:p>
            <a:pPr lvl="1"/>
            <a:endParaRPr lang="fr-FR"/>
          </a:p>
          <a:p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95566" cy="124650"/>
          </a:xfrm>
        </p:spPr>
        <p:txBody>
          <a:bodyPr/>
          <a:lstStyle/>
          <a:p>
            <a:r>
              <a:rPr lang="fr-FR" smtClean="0"/>
              <a:t>03.9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20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Temps réel avec Websocket</a:t>
            </a:r>
            <a:endParaRPr lang="fr-FR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pic>
        <p:nvPicPr>
          <p:cNvPr id="10" name="Espace réservé du contenu 9"/>
          <p:cNvPicPr>
            <a:picLocks noGrp="1" noChangeAspect="1"/>
          </p:cNvPicPr>
          <p:nvPr>
            <p:ph idx="17"/>
          </p:nvPr>
        </p:nvPicPr>
        <p:blipFill>
          <a:blip r:embed="rId2"/>
          <a:stretch>
            <a:fillRect/>
          </a:stretch>
        </p:blipFill>
        <p:spPr>
          <a:xfrm>
            <a:off x="3635896" y="1275606"/>
            <a:ext cx="5382285" cy="243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31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33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251672" cy="124650"/>
          </a:xfrm>
          <a:ln>
            <a:noFill/>
          </a:ln>
        </p:spPr>
        <p:txBody>
          <a:bodyPr/>
          <a:lstStyle/>
          <a:p>
            <a:r>
              <a:rPr lang="fr-FR" dirty="0" smtClean="0">
                <a:solidFill>
                  <a:schemeClr val="accent2">
                    <a:lumMod val="75000"/>
                  </a:schemeClr>
                </a:solidFill>
              </a:rPr>
              <a:t>03.10</a:t>
            </a:r>
            <a:endParaRPr lang="fr-FR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accent2">
                    <a:lumMod val="75000"/>
                  </a:schemeClr>
                </a:solidFill>
              </a:rPr>
              <a:t>Propagations des messages Websocket</a:t>
            </a:r>
            <a:endParaRPr lang="fr-FR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dirty="0" smtClean="0"/>
              <a:t>	© Valtech</a:t>
            </a:r>
            <a:endParaRPr lang="en-GB" dirty="0"/>
          </a:p>
        </p:txBody>
      </p:sp>
      <p:grpSp>
        <p:nvGrpSpPr>
          <p:cNvPr id="7" name="Zone de dessin 43"/>
          <p:cNvGrpSpPr/>
          <p:nvPr/>
        </p:nvGrpSpPr>
        <p:grpSpPr>
          <a:xfrm>
            <a:off x="889844" y="1419622"/>
            <a:ext cx="7426572" cy="3402044"/>
            <a:chOff x="0" y="0"/>
            <a:chExt cx="5780405" cy="264795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5780405" cy="2647950"/>
            </a:xfrm>
            <a:prstGeom prst="rect">
              <a:avLst/>
            </a:prstGeom>
          </p:spPr>
        </p:sp>
        <p:sp>
          <p:nvSpPr>
            <p:cNvPr id="9" name="Ellipse 8"/>
            <p:cNvSpPr/>
            <p:nvPr/>
          </p:nvSpPr>
          <p:spPr>
            <a:xfrm>
              <a:off x="809340" y="281775"/>
              <a:ext cx="302280" cy="310101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100" dirty="0">
                  <a:effectLst/>
                  <a:ea typeface="Franklin Gothic Book" charset="0"/>
                  <a:cs typeface="Times New Roman" charset="0"/>
                </a:rPr>
                <a:t> </a:t>
              </a:r>
            </a:p>
          </p:txBody>
        </p:sp>
        <p:sp>
          <p:nvSpPr>
            <p:cNvPr id="10" name="Ellipse 9"/>
            <p:cNvSpPr/>
            <p:nvPr/>
          </p:nvSpPr>
          <p:spPr>
            <a:xfrm>
              <a:off x="801740" y="1201681"/>
              <a:ext cx="309880" cy="3098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100" dirty="0">
                  <a:effectLst/>
                  <a:latin typeface="Times New Roman" charset="0"/>
                  <a:ea typeface="Franklin Gothic Book" charset="0"/>
                </a:rPr>
                <a:t> 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11" name="Ellipse 10"/>
            <p:cNvSpPr/>
            <p:nvPr/>
          </p:nvSpPr>
          <p:spPr>
            <a:xfrm>
              <a:off x="182886" y="1201681"/>
              <a:ext cx="309245" cy="3098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effectLst/>
                  <a:latin typeface="Times New Roman" charset="0"/>
                  <a:ea typeface="Times New Roman" charset="0"/>
                </a:rPr>
                <a:t> 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12" name="Ellipse 11"/>
            <p:cNvSpPr/>
            <p:nvPr/>
          </p:nvSpPr>
          <p:spPr>
            <a:xfrm>
              <a:off x="1443414" y="1201681"/>
              <a:ext cx="309245" cy="3098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100" dirty="0">
                  <a:effectLst/>
                  <a:latin typeface="Times New Roman" charset="0"/>
                  <a:ea typeface="Franklin Gothic Book" charset="0"/>
                </a:rPr>
                <a:t> 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13" name="Zone de texte 69"/>
            <p:cNvSpPr txBox="1"/>
            <p:nvPr/>
          </p:nvSpPr>
          <p:spPr>
            <a:xfrm>
              <a:off x="627038" y="82955"/>
              <a:ext cx="671536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chemeClr val="bg1"/>
                  </a:solidFill>
                  <a:effectLst/>
                  <a:ea typeface="Franklin Gothic Book" charset="0"/>
                  <a:cs typeface="Times New Roman" charset="0"/>
                </a:rPr>
                <a:t>Serveur</a:t>
              </a:r>
              <a:endParaRPr lang="fr-FR" sz="1100" dirty="0">
                <a:solidFill>
                  <a:schemeClr val="bg1"/>
                </a:solidFill>
                <a:effectLst/>
                <a:ea typeface="Franklin Gothic Book" charset="0"/>
                <a:cs typeface="Times New Roman" charset="0"/>
              </a:endParaRPr>
            </a:p>
          </p:txBody>
        </p:sp>
        <p:sp>
          <p:nvSpPr>
            <p:cNvPr id="14" name="Zone de texte 69"/>
            <p:cNvSpPr txBox="1"/>
            <p:nvPr/>
          </p:nvSpPr>
          <p:spPr>
            <a:xfrm>
              <a:off x="133616" y="1265051"/>
              <a:ext cx="415635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rgbClr val="FFFFFF"/>
                  </a:solidFill>
                  <a:effectLst/>
                  <a:latin typeface="Franklin Gothic Medium" charset="0"/>
                  <a:ea typeface="Franklin Gothic Book" charset="0"/>
                </a:rPr>
                <a:t>C1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15" name="Zone de texte 69"/>
            <p:cNvSpPr txBox="1"/>
            <p:nvPr/>
          </p:nvSpPr>
          <p:spPr>
            <a:xfrm>
              <a:off x="631570" y="1265051"/>
              <a:ext cx="670560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rgbClr val="FFFFFF"/>
                  </a:solidFill>
                  <a:effectLst/>
                  <a:latin typeface="Franklin Gothic Medium" charset="0"/>
                  <a:ea typeface="Franklin Gothic Book" charset="0"/>
                </a:rPr>
                <a:t>C2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16" name="Zone de texte 69"/>
            <p:cNvSpPr txBox="1"/>
            <p:nvPr/>
          </p:nvSpPr>
          <p:spPr>
            <a:xfrm>
              <a:off x="1269569" y="1265050"/>
              <a:ext cx="669925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rgbClr val="FFFFFF"/>
                  </a:solidFill>
                  <a:effectLst/>
                  <a:latin typeface="Franklin Gothic Medium" charset="0"/>
                  <a:ea typeface="Franklin Gothic Book" charset="0"/>
                </a:rPr>
                <a:t>C3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cxnSp>
          <p:nvCxnSpPr>
            <p:cNvPr id="17" name="Connecteur droit 16"/>
            <p:cNvCxnSpPr>
              <a:stCxn id="11" idx="0"/>
              <a:endCxn id="9" idx="3"/>
            </p:cNvCxnSpPr>
            <p:nvPr/>
          </p:nvCxnSpPr>
          <p:spPr>
            <a:xfrm flipV="1">
              <a:off x="337509" y="546463"/>
              <a:ext cx="516099" cy="655218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Connecteur droit avec flèche 17"/>
            <p:cNvCxnSpPr/>
            <p:nvPr/>
          </p:nvCxnSpPr>
          <p:spPr>
            <a:xfrm flipH="1">
              <a:off x="426018" y="586789"/>
              <a:ext cx="459349" cy="577212"/>
            </a:xfrm>
            <a:prstGeom prst="straightConnector1">
              <a:avLst/>
            </a:prstGeom>
            <a:ln w="127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19" name="Organigramme : Document 75"/>
            <p:cNvSpPr/>
            <p:nvPr/>
          </p:nvSpPr>
          <p:spPr>
            <a:xfrm>
              <a:off x="636875" y="850121"/>
              <a:ext cx="130629" cy="118753"/>
            </a:xfrm>
            <a:prstGeom prst="flowChartDocument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dirty="0"/>
            </a:p>
          </p:txBody>
        </p:sp>
        <p:sp>
          <p:nvSpPr>
            <p:cNvPr id="20" name="Ellipse 19"/>
            <p:cNvSpPr/>
            <p:nvPr/>
          </p:nvSpPr>
          <p:spPr>
            <a:xfrm>
              <a:off x="2703557" y="292468"/>
              <a:ext cx="309880" cy="3098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100" dirty="0">
                  <a:effectLst/>
                  <a:latin typeface="Times New Roman" charset="0"/>
                  <a:ea typeface="Franklin Gothic Book" charset="0"/>
                </a:rPr>
                <a:t> 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21" name="Ellipse 20"/>
            <p:cNvSpPr/>
            <p:nvPr/>
          </p:nvSpPr>
          <p:spPr>
            <a:xfrm>
              <a:off x="2703557" y="1189088"/>
              <a:ext cx="309245" cy="3098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100" dirty="0">
                  <a:effectLst/>
                  <a:latin typeface="Times New Roman" charset="0"/>
                  <a:ea typeface="Franklin Gothic Book" charset="0"/>
                </a:rPr>
                <a:t> 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22" name="Ellipse 21"/>
            <p:cNvSpPr/>
            <p:nvPr/>
          </p:nvSpPr>
          <p:spPr>
            <a:xfrm>
              <a:off x="2084432" y="1189088"/>
              <a:ext cx="308610" cy="3098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effectLst/>
                  <a:latin typeface="Times New Roman" charset="0"/>
                  <a:ea typeface="Times New Roman" charset="0"/>
                </a:rPr>
                <a:t> 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23" name="Ellipse 22"/>
            <p:cNvSpPr/>
            <p:nvPr/>
          </p:nvSpPr>
          <p:spPr>
            <a:xfrm>
              <a:off x="3344907" y="1189088"/>
              <a:ext cx="308610" cy="3098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100" dirty="0">
                  <a:effectLst/>
                  <a:latin typeface="Times New Roman" charset="0"/>
                  <a:ea typeface="Franklin Gothic Book" charset="0"/>
                </a:rPr>
                <a:t> 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24" name="Zone de texte 69"/>
            <p:cNvSpPr txBox="1"/>
            <p:nvPr/>
          </p:nvSpPr>
          <p:spPr>
            <a:xfrm>
              <a:off x="2522491" y="93385"/>
              <a:ext cx="671195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chemeClr val="bg1"/>
                  </a:solidFill>
                  <a:effectLst/>
                  <a:ea typeface="Franklin Gothic Book" charset="0"/>
                </a:rPr>
                <a:t>Serveur</a:t>
              </a:r>
              <a:endParaRPr lang="fr-FR" sz="1200" dirty="0">
                <a:solidFill>
                  <a:schemeClr val="bg1"/>
                </a:solidFill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25" name="Zone de texte 69"/>
            <p:cNvSpPr txBox="1"/>
            <p:nvPr/>
          </p:nvSpPr>
          <p:spPr>
            <a:xfrm>
              <a:off x="2035537" y="1252588"/>
              <a:ext cx="415290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rgbClr val="FFFFFF"/>
                  </a:solidFill>
                  <a:effectLst/>
                  <a:latin typeface="Franklin Gothic Medium" charset="0"/>
                  <a:ea typeface="Franklin Gothic Book" charset="0"/>
                </a:rPr>
                <a:t>C1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26" name="Zone de texte 69"/>
            <p:cNvSpPr txBox="1"/>
            <p:nvPr/>
          </p:nvSpPr>
          <p:spPr>
            <a:xfrm>
              <a:off x="2533377" y="1252588"/>
              <a:ext cx="669925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rgbClr val="FFFFFF"/>
                  </a:solidFill>
                  <a:effectLst/>
                  <a:latin typeface="Franklin Gothic Medium" charset="0"/>
                  <a:ea typeface="Franklin Gothic Book" charset="0"/>
                </a:rPr>
                <a:t>C2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27" name="Zone de texte 69"/>
            <p:cNvSpPr txBox="1"/>
            <p:nvPr/>
          </p:nvSpPr>
          <p:spPr>
            <a:xfrm>
              <a:off x="3170917" y="1252588"/>
              <a:ext cx="669290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rgbClr val="FFFFFF"/>
                  </a:solidFill>
                  <a:effectLst/>
                  <a:latin typeface="Franklin Gothic Medium" charset="0"/>
                  <a:ea typeface="Franklin Gothic Book" charset="0"/>
                </a:rPr>
                <a:t>C3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cxnSp>
          <p:nvCxnSpPr>
            <p:cNvPr id="28" name="Connecteur droit 27"/>
            <p:cNvCxnSpPr/>
            <p:nvPr/>
          </p:nvCxnSpPr>
          <p:spPr>
            <a:xfrm flipV="1">
              <a:off x="2239372" y="557263"/>
              <a:ext cx="509905" cy="631825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Connecteur droit avec flèche 28"/>
            <p:cNvCxnSpPr/>
            <p:nvPr/>
          </p:nvCxnSpPr>
          <p:spPr>
            <a:xfrm flipH="1">
              <a:off x="2903521" y="610227"/>
              <a:ext cx="316" cy="578861"/>
            </a:xfrm>
            <a:prstGeom prst="straightConnector1">
              <a:avLst/>
            </a:prstGeom>
            <a:ln w="127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30" name="Ellipse 29"/>
            <p:cNvSpPr/>
            <p:nvPr/>
          </p:nvSpPr>
          <p:spPr>
            <a:xfrm>
              <a:off x="4621422" y="292468"/>
              <a:ext cx="309880" cy="3098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100" dirty="0">
                  <a:effectLst/>
                  <a:latin typeface="Times New Roman" charset="0"/>
                  <a:ea typeface="Franklin Gothic Book" charset="0"/>
                </a:rPr>
                <a:t> 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31" name="Ellipse 30"/>
            <p:cNvSpPr/>
            <p:nvPr/>
          </p:nvSpPr>
          <p:spPr>
            <a:xfrm>
              <a:off x="4621422" y="1189088"/>
              <a:ext cx="309245" cy="3098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100" dirty="0">
                  <a:effectLst/>
                  <a:latin typeface="Times New Roman" charset="0"/>
                  <a:ea typeface="Franklin Gothic Book" charset="0"/>
                </a:rPr>
                <a:t> 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32" name="Ellipse 31"/>
            <p:cNvSpPr/>
            <p:nvPr/>
          </p:nvSpPr>
          <p:spPr>
            <a:xfrm>
              <a:off x="4002297" y="1189088"/>
              <a:ext cx="308610" cy="3098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effectLst/>
                  <a:latin typeface="Times New Roman" charset="0"/>
                  <a:ea typeface="Times New Roman" charset="0"/>
                </a:rPr>
                <a:t> 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33" name="Ellipse 32"/>
            <p:cNvSpPr/>
            <p:nvPr/>
          </p:nvSpPr>
          <p:spPr>
            <a:xfrm>
              <a:off x="5262772" y="1189088"/>
              <a:ext cx="308610" cy="3098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100" dirty="0">
                  <a:effectLst/>
                  <a:latin typeface="Times New Roman" charset="0"/>
                  <a:ea typeface="Franklin Gothic Book" charset="0"/>
                </a:rPr>
                <a:t> 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34" name="Zone de texte 69"/>
            <p:cNvSpPr txBox="1"/>
            <p:nvPr/>
          </p:nvSpPr>
          <p:spPr>
            <a:xfrm>
              <a:off x="4450025" y="90111"/>
              <a:ext cx="671195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chemeClr val="bg1"/>
                  </a:solidFill>
                  <a:effectLst/>
                  <a:ea typeface="Franklin Gothic Book" charset="0"/>
                </a:rPr>
                <a:t>Serveur</a:t>
              </a:r>
              <a:endParaRPr lang="fr-FR" sz="1200" dirty="0">
                <a:solidFill>
                  <a:schemeClr val="bg1"/>
                </a:solidFill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35" name="Zone de texte 69"/>
            <p:cNvSpPr txBox="1"/>
            <p:nvPr/>
          </p:nvSpPr>
          <p:spPr>
            <a:xfrm>
              <a:off x="3953402" y="1252588"/>
              <a:ext cx="415290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rgbClr val="FFFFFF"/>
                  </a:solidFill>
                  <a:effectLst/>
                  <a:latin typeface="Franklin Gothic Medium" charset="0"/>
                  <a:ea typeface="Franklin Gothic Book" charset="0"/>
                </a:rPr>
                <a:t>C1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36" name="Zone de texte 69"/>
            <p:cNvSpPr txBox="1"/>
            <p:nvPr/>
          </p:nvSpPr>
          <p:spPr>
            <a:xfrm>
              <a:off x="4451242" y="1252588"/>
              <a:ext cx="669925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rgbClr val="FFFFFF"/>
                  </a:solidFill>
                  <a:effectLst/>
                  <a:latin typeface="Franklin Gothic Medium" charset="0"/>
                  <a:ea typeface="Franklin Gothic Book" charset="0"/>
                </a:rPr>
                <a:t>C2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37" name="Zone de texte 69"/>
            <p:cNvSpPr txBox="1"/>
            <p:nvPr/>
          </p:nvSpPr>
          <p:spPr>
            <a:xfrm>
              <a:off x="5169268" y="1252588"/>
              <a:ext cx="495742" cy="21907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rgbClr val="FFFFFF"/>
                  </a:solidFill>
                  <a:effectLst/>
                  <a:latin typeface="Franklin Gothic Medium" charset="0"/>
                  <a:ea typeface="Franklin Gothic Book" charset="0"/>
                </a:rPr>
                <a:t>C3</a:t>
              </a:r>
              <a:endParaRPr lang="fr-FR" sz="1200" dirty="0">
                <a:effectLst/>
                <a:latin typeface="Times New Roman" charset="0"/>
                <a:ea typeface="Times New Roman" charset="0"/>
              </a:endParaRPr>
            </a:p>
          </p:txBody>
        </p:sp>
        <p:cxnSp>
          <p:nvCxnSpPr>
            <p:cNvPr id="38" name="Connecteur droit avec flèche 37"/>
            <p:cNvCxnSpPr/>
            <p:nvPr/>
          </p:nvCxnSpPr>
          <p:spPr>
            <a:xfrm flipH="1">
              <a:off x="4226469" y="584060"/>
              <a:ext cx="480246" cy="600410"/>
            </a:xfrm>
            <a:prstGeom prst="straightConnector1">
              <a:avLst/>
            </a:prstGeom>
            <a:ln w="127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39" name="Organigramme : Document 102"/>
            <p:cNvSpPr/>
            <p:nvPr/>
          </p:nvSpPr>
          <p:spPr>
            <a:xfrm>
              <a:off x="4428398" y="850121"/>
              <a:ext cx="130175" cy="118745"/>
            </a:xfrm>
            <a:prstGeom prst="flowChartDocument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dirty="0"/>
            </a:p>
          </p:txBody>
        </p:sp>
        <p:cxnSp>
          <p:nvCxnSpPr>
            <p:cNvPr id="40" name="Connecteur droit avec flèche 39"/>
            <p:cNvCxnSpPr/>
            <p:nvPr/>
          </p:nvCxnSpPr>
          <p:spPr>
            <a:xfrm>
              <a:off x="3015403" y="528131"/>
              <a:ext cx="541709" cy="644697"/>
            </a:xfrm>
            <a:prstGeom prst="straightConnector1">
              <a:avLst/>
            </a:prstGeom>
            <a:ln w="127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1" name="Connecteur droit 40"/>
            <p:cNvCxnSpPr>
              <a:stCxn id="10" idx="0"/>
              <a:endCxn id="9" idx="4"/>
            </p:cNvCxnSpPr>
            <p:nvPr/>
          </p:nvCxnSpPr>
          <p:spPr>
            <a:xfrm flipV="1">
              <a:off x="956681" y="591876"/>
              <a:ext cx="3800" cy="609805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2" name="Connecteur droit 41"/>
            <p:cNvCxnSpPr>
              <a:stCxn id="12" idx="0"/>
              <a:endCxn id="9" idx="5"/>
            </p:cNvCxnSpPr>
            <p:nvPr/>
          </p:nvCxnSpPr>
          <p:spPr>
            <a:xfrm flipH="1" flipV="1">
              <a:off x="1067352" y="546463"/>
              <a:ext cx="530685" cy="655218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3" name="Connecteur droit 42"/>
            <p:cNvCxnSpPr/>
            <p:nvPr/>
          </p:nvCxnSpPr>
          <p:spPr>
            <a:xfrm flipV="1">
              <a:off x="222169" y="2084003"/>
              <a:ext cx="215026" cy="1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4" name="Connecteur droit 43"/>
            <p:cNvCxnSpPr/>
            <p:nvPr/>
          </p:nvCxnSpPr>
          <p:spPr>
            <a:xfrm>
              <a:off x="222183" y="2225912"/>
              <a:ext cx="207697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45" name="Zone de texte 78"/>
            <p:cNvSpPr txBox="1"/>
            <p:nvPr/>
          </p:nvSpPr>
          <p:spPr>
            <a:xfrm>
              <a:off x="476113" y="1992727"/>
              <a:ext cx="1243626" cy="223114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chemeClr val="bg1"/>
                  </a:solidFill>
                  <a:effectLst/>
                  <a:ea typeface="Franklin Gothic Book" charset="0"/>
                  <a:cs typeface="Times New Roman" charset="0"/>
                </a:rPr>
                <a:t>Socket actif</a:t>
              </a:r>
              <a:endParaRPr lang="fr-FR" sz="1100" dirty="0">
                <a:solidFill>
                  <a:schemeClr val="bg1"/>
                </a:solidFill>
                <a:effectLst/>
                <a:ea typeface="Franklin Gothic Book" charset="0"/>
                <a:cs typeface="Times New Roman" charset="0"/>
              </a:endParaRPr>
            </a:p>
          </p:txBody>
        </p:sp>
        <p:sp>
          <p:nvSpPr>
            <p:cNvPr id="46" name="Zone de texte 78"/>
            <p:cNvSpPr txBox="1"/>
            <p:nvPr/>
          </p:nvSpPr>
          <p:spPr>
            <a:xfrm>
              <a:off x="473373" y="2132490"/>
              <a:ext cx="1243330" cy="22288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chemeClr val="bg1"/>
                  </a:solidFill>
                  <a:effectLst/>
                  <a:ea typeface="Franklin Gothic Book" charset="0"/>
                </a:rPr>
                <a:t>Socket en attente</a:t>
              </a:r>
              <a:endParaRPr lang="fr-FR" sz="1200" dirty="0">
                <a:solidFill>
                  <a:schemeClr val="bg1"/>
                </a:solidFill>
                <a:effectLst/>
                <a:latin typeface="Times New Roman" charset="0"/>
                <a:ea typeface="Times New Roman" charset="0"/>
              </a:endParaRPr>
            </a:p>
          </p:txBody>
        </p:sp>
        <p:cxnSp>
          <p:nvCxnSpPr>
            <p:cNvPr id="47" name="Connecteur droit avec flèche 46"/>
            <p:cNvCxnSpPr/>
            <p:nvPr/>
          </p:nvCxnSpPr>
          <p:spPr>
            <a:xfrm>
              <a:off x="214079" y="2380429"/>
              <a:ext cx="215771" cy="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48" name="Zone de texte 78"/>
            <p:cNvSpPr txBox="1"/>
            <p:nvPr/>
          </p:nvSpPr>
          <p:spPr>
            <a:xfrm>
              <a:off x="470859" y="2282453"/>
              <a:ext cx="1743929" cy="22288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15000"/>
                </a:lnSpc>
                <a:spcAft>
                  <a:spcPts val="1000"/>
                </a:spcAft>
              </a:pPr>
              <a:r>
                <a:rPr lang="fr-FR" sz="800" dirty="0">
                  <a:solidFill>
                    <a:schemeClr val="bg1"/>
                  </a:solidFill>
                  <a:effectLst/>
                  <a:ea typeface="Franklin Gothic Book" charset="0"/>
                </a:rPr>
                <a:t>Message envoyé vers le client</a:t>
              </a:r>
              <a:endParaRPr lang="fr-FR" sz="1200" dirty="0">
                <a:solidFill>
                  <a:schemeClr val="bg1"/>
                </a:solidFill>
                <a:effectLst/>
                <a:latin typeface="Times New Roman" charset="0"/>
                <a:ea typeface="Times New Roman" charset="0"/>
              </a:endParaRPr>
            </a:p>
          </p:txBody>
        </p:sp>
        <p:cxnSp>
          <p:nvCxnSpPr>
            <p:cNvPr id="49" name="Connecteur droit 48"/>
            <p:cNvCxnSpPr>
              <a:stCxn id="21" idx="0"/>
              <a:endCxn id="20" idx="4"/>
            </p:cNvCxnSpPr>
            <p:nvPr/>
          </p:nvCxnSpPr>
          <p:spPr>
            <a:xfrm flipV="1">
              <a:off x="2858089" y="602348"/>
              <a:ext cx="317" cy="58674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0" name="Connecteur droit 49"/>
            <p:cNvCxnSpPr>
              <a:stCxn id="23" idx="0"/>
              <a:endCxn id="20" idx="5"/>
            </p:cNvCxnSpPr>
            <p:nvPr/>
          </p:nvCxnSpPr>
          <p:spPr>
            <a:xfrm flipH="1" flipV="1">
              <a:off x="2967962" y="556967"/>
              <a:ext cx="531138" cy="632121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51" name="Organigramme : Document 105"/>
            <p:cNvSpPr/>
            <p:nvPr/>
          </p:nvSpPr>
          <p:spPr>
            <a:xfrm>
              <a:off x="3228727" y="823144"/>
              <a:ext cx="129540" cy="118745"/>
            </a:xfrm>
            <a:prstGeom prst="flowChartDocument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dirty="0"/>
            </a:p>
          </p:txBody>
        </p:sp>
        <p:sp>
          <p:nvSpPr>
            <p:cNvPr id="52" name="Organigramme : Document 90"/>
            <p:cNvSpPr/>
            <p:nvPr/>
          </p:nvSpPr>
          <p:spPr>
            <a:xfrm>
              <a:off x="2845447" y="826732"/>
              <a:ext cx="130175" cy="118745"/>
            </a:xfrm>
            <a:prstGeom prst="flowChartDocument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dirty="0"/>
            </a:p>
          </p:txBody>
        </p:sp>
        <p:cxnSp>
          <p:nvCxnSpPr>
            <p:cNvPr id="53" name="Connecteur droit 52"/>
            <p:cNvCxnSpPr>
              <a:stCxn id="32" idx="0"/>
              <a:endCxn id="30" idx="3"/>
            </p:cNvCxnSpPr>
            <p:nvPr/>
          </p:nvCxnSpPr>
          <p:spPr>
            <a:xfrm flipV="1">
              <a:off x="4156468" y="556967"/>
              <a:ext cx="510183" cy="632121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4" name="Connecteur droit 53"/>
            <p:cNvCxnSpPr>
              <a:stCxn id="31" idx="0"/>
              <a:endCxn id="30" idx="4"/>
            </p:cNvCxnSpPr>
            <p:nvPr/>
          </p:nvCxnSpPr>
          <p:spPr>
            <a:xfrm flipV="1">
              <a:off x="4775890" y="602348"/>
              <a:ext cx="317" cy="58674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5" name="Connecteur droit 54"/>
            <p:cNvCxnSpPr>
              <a:stCxn id="33" idx="0"/>
              <a:endCxn id="30" idx="5"/>
            </p:cNvCxnSpPr>
            <p:nvPr/>
          </p:nvCxnSpPr>
          <p:spPr>
            <a:xfrm flipH="1" flipV="1">
              <a:off x="4885763" y="556967"/>
              <a:ext cx="531138" cy="632121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  <a:prstDash val="sysDash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6" name="Connecteur droit avec flèche 55"/>
            <p:cNvCxnSpPr/>
            <p:nvPr/>
          </p:nvCxnSpPr>
          <p:spPr>
            <a:xfrm>
              <a:off x="4821343" y="614839"/>
              <a:ext cx="1" cy="566420"/>
            </a:xfrm>
            <a:prstGeom prst="straightConnector1">
              <a:avLst/>
            </a:prstGeom>
            <a:ln w="127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7" name="Connecteur droit avec flèche 56"/>
            <p:cNvCxnSpPr/>
            <p:nvPr/>
          </p:nvCxnSpPr>
          <p:spPr>
            <a:xfrm>
              <a:off x="4930347" y="538394"/>
              <a:ext cx="550419" cy="646076"/>
            </a:xfrm>
            <a:prstGeom prst="straightConnector1">
              <a:avLst/>
            </a:prstGeom>
            <a:ln w="127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sp>
          <p:nvSpPr>
            <p:cNvPr id="58" name="Organigramme : Document 121"/>
            <p:cNvSpPr/>
            <p:nvPr/>
          </p:nvSpPr>
          <p:spPr>
            <a:xfrm>
              <a:off x="4769261" y="850129"/>
              <a:ext cx="129540" cy="118745"/>
            </a:xfrm>
            <a:prstGeom prst="flowChartDocument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dirty="0"/>
            </a:p>
          </p:txBody>
        </p:sp>
        <p:sp>
          <p:nvSpPr>
            <p:cNvPr id="59" name="Organigramme : Document 122"/>
            <p:cNvSpPr/>
            <p:nvPr/>
          </p:nvSpPr>
          <p:spPr>
            <a:xfrm>
              <a:off x="5197462" y="850129"/>
              <a:ext cx="129540" cy="118745"/>
            </a:xfrm>
            <a:prstGeom prst="flowChartDocument">
              <a:avLst/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dirty="0"/>
            </a:p>
          </p:txBody>
        </p:sp>
        <p:sp>
          <p:nvSpPr>
            <p:cNvPr id="60" name="Zone de texte 110"/>
            <p:cNvSpPr txBox="1"/>
            <p:nvPr/>
          </p:nvSpPr>
          <p:spPr>
            <a:xfrm>
              <a:off x="443327" y="1590781"/>
              <a:ext cx="1038960" cy="258992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000" dirty="0">
                  <a:solidFill>
                    <a:schemeClr val="accent2">
                      <a:lumMod val="75000"/>
                    </a:schemeClr>
                  </a:solidFill>
                  <a:effectLst/>
                  <a:ea typeface="Franklin Gothic Book" charset="0"/>
                  <a:cs typeface="Times New Roman" charset="0"/>
                </a:rPr>
                <a:t>socket.emit</a:t>
              </a:r>
              <a:endParaRPr lang="fr-FR" sz="1100" dirty="0">
                <a:solidFill>
                  <a:schemeClr val="accent2">
                    <a:lumMod val="75000"/>
                  </a:schemeClr>
                </a:solidFill>
                <a:effectLst/>
                <a:ea typeface="Franklin Gothic Book" charset="0"/>
                <a:cs typeface="Times New Roman" charset="0"/>
              </a:endParaRPr>
            </a:p>
          </p:txBody>
        </p:sp>
        <p:sp>
          <p:nvSpPr>
            <p:cNvPr id="61" name="Zone de texte 110"/>
            <p:cNvSpPr txBox="1"/>
            <p:nvPr/>
          </p:nvSpPr>
          <p:spPr>
            <a:xfrm>
              <a:off x="2163199" y="1591328"/>
              <a:ext cx="1437737" cy="25844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000" dirty="0">
                  <a:solidFill>
                    <a:schemeClr val="accent2">
                      <a:lumMod val="75000"/>
                    </a:schemeClr>
                  </a:solidFill>
                  <a:effectLst/>
                  <a:ea typeface="Franklin Gothic Book" charset="0"/>
                </a:rPr>
                <a:t>socket.broadcast.emit</a:t>
              </a:r>
              <a:endParaRPr lang="fr-FR" sz="1200" dirty="0">
                <a:solidFill>
                  <a:schemeClr val="accent2">
                    <a:lumMod val="75000"/>
                  </a:schemeClr>
                </a:solidFill>
                <a:effectLst/>
                <a:latin typeface="Times New Roman" charset="0"/>
                <a:ea typeface="Times New Roman" charset="0"/>
              </a:endParaRPr>
            </a:p>
          </p:txBody>
        </p:sp>
        <p:sp>
          <p:nvSpPr>
            <p:cNvPr id="62" name="Zone de texte 110"/>
            <p:cNvSpPr txBox="1"/>
            <p:nvPr/>
          </p:nvSpPr>
          <p:spPr>
            <a:xfrm>
              <a:off x="4071639" y="1590781"/>
              <a:ext cx="1437640" cy="25844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000"/>
                </a:spcAft>
              </a:pPr>
              <a:r>
                <a:rPr lang="fr-FR" sz="1000" dirty="0">
                  <a:solidFill>
                    <a:schemeClr val="accent2">
                      <a:lumMod val="75000"/>
                    </a:schemeClr>
                  </a:solidFill>
                  <a:effectLst/>
                  <a:ea typeface="Franklin Gothic Book" charset="0"/>
                </a:rPr>
                <a:t>io.emit</a:t>
              </a:r>
              <a:endParaRPr lang="fr-FR" sz="1200" dirty="0">
                <a:solidFill>
                  <a:schemeClr val="accent2">
                    <a:lumMod val="75000"/>
                  </a:schemeClr>
                </a:solidFill>
                <a:effectLst/>
                <a:ea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173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04</a:t>
            </a:r>
            <a:endParaRPr lang="fr-FR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Déploiement</a:t>
            </a:r>
            <a:endParaRPr lang="fr-FR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8810625" y="4821238"/>
            <a:ext cx="333375" cy="165100"/>
          </a:xfrm>
        </p:spPr>
        <p:txBody>
          <a:bodyPr/>
          <a:lstStyle/>
          <a:p>
            <a:fld id="{B6CBC9F8-C3DB-428A-A32C-EF1197444D30}" type="slidenum">
              <a:rPr lang="en-GB" smtClean="0"/>
              <a:pPr/>
              <a:t>22</a:t>
            </a:fld>
            <a:endParaRPr lang="en-GB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4294967295"/>
          </p:nvPr>
        </p:nvSpPr>
        <p:spPr>
          <a:xfrm>
            <a:off x="0" y="4821238"/>
            <a:ext cx="2879725" cy="165100"/>
          </a:xfrm>
        </p:spPr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789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Procédure</a:t>
            </a:r>
          </a:p>
          <a:p>
            <a:pPr lvl="1"/>
            <a:r>
              <a:rPr lang="fr-FR" smtClean="0"/>
              <a:t>Installer Node.js...</a:t>
            </a:r>
            <a:endParaRPr lang="fr-FR"/>
          </a:p>
          <a:p>
            <a:pPr lvl="1"/>
            <a:r>
              <a:rPr lang="fr-FR" smtClean="0"/>
              <a:t>Configurer </a:t>
            </a:r>
            <a:r>
              <a:rPr lang="fr-FR"/>
              <a:t>la variable « NODE_ENV = production »</a:t>
            </a:r>
          </a:p>
          <a:p>
            <a:pPr lvl="2"/>
            <a:r>
              <a:rPr lang="fr-FR"/>
              <a:t>Evite l’installation des </a:t>
            </a:r>
            <a:r>
              <a:rPr lang="fr-FR" err="1" smtClean="0"/>
              <a:t>devDependencies</a:t>
            </a:r>
            <a:endParaRPr lang="fr-FR"/>
          </a:p>
          <a:p>
            <a:pPr lvl="2"/>
            <a:r>
              <a:rPr lang="fr-FR" smtClean="0"/>
              <a:t>En complément </a:t>
            </a:r>
            <a:r>
              <a:rPr lang="fr-FR" err="1" smtClean="0"/>
              <a:t>npm</a:t>
            </a:r>
            <a:r>
              <a:rPr lang="fr-FR" smtClean="0"/>
              <a:t> </a:t>
            </a:r>
            <a:r>
              <a:rPr lang="fr-FR" err="1" smtClean="0"/>
              <a:t>install</a:t>
            </a:r>
            <a:r>
              <a:rPr lang="fr-FR" smtClean="0"/>
              <a:t> --production</a:t>
            </a:r>
          </a:p>
          <a:p>
            <a:r>
              <a:rPr lang="fr-FR" smtClean="0"/>
              <a:t>Points </a:t>
            </a:r>
            <a:r>
              <a:rPr lang="fr-FR"/>
              <a:t>de vigilance:</a:t>
            </a:r>
          </a:p>
          <a:p>
            <a:pPr lvl="1"/>
            <a:r>
              <a:rPr lang="fr-FR"/>
              <a:t>Si vous utilisez </a:t>
            </a:r>
            <a:r>
              <a:rPr lang="fr-FR" smtClean="0"/>
              <a:t>GRUNT / GULP,</a:t>
            </a:r>
            <a:endParaRPr lang="fr-FR"/>
          </a:p>
          <a:p>
            <a:pPr lvl="1"/>
            <a:r>
              <a:rPr lang="fr-FR"/>
              <a:t>Une application réseau = un </a:t>
            </a:r>
            <a:r>
              <a:rPr lang="fr-FR" smtClean="0"/>
              <a:t>port,</a:t>
            </a:r>
            <a:endParaRPr lang="fr-FR"/>
          </a:p>
          <a:p>
            <a:pPr lvl="1"/>
            <a:r>
              <a:rPr lang="fr-FR"/>
              <a:t>Crash : Prévoir la relance automatique du processus </a:t>
            </a:r>
            <a:r>
              <a:rPr lang="fr-FR" err="1" smtClean="0"/>
              <a:t>Node.js</a:t>
            </a:r>
            <a:r>
              <a:rPr lang="fr-FR" smtClean="0"/>
              <a:t>.</a:t>
            </a:r>
            <a:endParaRPr lang="fr-FR"/>
          </a:p>
          <a:p>
            <a:endParaRPr lang="fr-FR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95566" cy="124650"/>
          </a:xfrm>
        </p:spPr>
        <p:txBody>
          <a:bodyPr/>
          <a:lstStyle/>
          <a:p>
            <a:r>
              <a:rPr lang="fr-FR" smtClean="0"/>
              <a:t>05.7</a:t>
            </a:r>
            <a:endParaRPr lang="fr-FR"/>
          </a:p>
        </p:txBody>
      </p:sp>
      <p:sp>
        <p:nvSpPr>
          <p:cNvPr id="10" name="Espace réservé du contenu 9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fr-FR" smtClean="0"/>
              <a:t>Avantage </a:t>
            </a:r>
            <a:endParaRPr lang="fr-FR"/>
          </a:p>
          <a:p>
            <a:pPr lvl="1"/>
            <a:r>
              <a:rPr lang="fr-FR" smtClean="0"/>
              <a:t>Maîtrise </a:t>
            </a:r>
            <a:r>
              <a:rPr lang="fr-FR"/>
              <a:t>de l’environnement </a:t>
            </a:r>
            <a:r>
              <a:rPr lang="fr-FR" smtClean="0"/>
              <a:t>!</a:t>
            </a:r>
          </a:p>
          <a:p>
            <a:pPr lvl="1"/>
            <a:endParaRPr lang="fr-FR"/>
          </a:p>
          <a:p>
            <a:r>
              <a:rPr lang="fr-FR" smtClean="0"/>
              <a:t>Inconvénients</a:t>
            </a:r>
          </a:p>
          <a:p>
            <a:pPr lvl="1"/>
            <a:r>
              <a:rPr lang="fr-FR" smtClean="0"/>
              <a:t>Coût </a:t>
            </a:r>
            <a:r>
              <a:rPr lang="fr-FR"/>
              <a:t>&amp; </a:t>
            </a:r>
            <a:r>
              <a:rPr lang="fr-FR" smtClean="0"/>
              <a:t>Risques,</a:t>
            </a:r>
          </a:p>
          <a:p>
            <a:pPr lvl="1"/>
            <a:r>
              <a:rPr lang="fr-FR" smtClean="0"/>
              <a:t>Scalabilité ?</a:t>
            </a:r>
            <a:endParaRPr lang="fr-FR"/>
          </a:p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23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Déploiement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1873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Les services proposés</a:t>
            </a:r>
          </a:p>
          <a:p>
            <a:pPr lvl="1"/>
            <a:r>
              <a:rPr lang="fr-FR"/>
              <a:t>Offre d’entrée pour tester le service,</a:t>
            </a:r>
          </a:p>
          <a:p>
            <a:pPr lvl="1"/>
            <a:r>
              <a:rPr lang="fr-FR"/>
              <a:t>Modulaire – Offre en fonction des besoins,</a:t>
            </a:r>
          </a:p>
          <a:p>
            <a:pPr lvl="1"/>
            <a:r>
              <a:rPr lang="fr-FR"/>
              <a:t>Evolutivité,</a:t>
            </a:r>
          </a:p>
          <a:p>
            <a:pPr lvl="1"/>
            <a:r>
              <a:rPr lang="fr-FR"/>
              <a:t>Scalabilité horizontale,</a:t>
            </a:r>
          </a:p>
          <a:p>
            <a:pPr lvl="1"/>
            <a:r>
              <a:rPr lang="fr-FR"/>
              <a:t>Scalabilité verticale,</a:t>
            </a:r>
          </a:p>
          <a:p>
            <a:pPr lvl="1"/>
            <a:r>
              <a:rPr lang="fr-FR"/>
              <a:t>Adaptabilité en temps </a:t>
            </a:r>
            <a:r>
              <a:rPr lang="fr-FR" smtClean="0"/>
              <a:t>réel,</a:t>
            </a:r>
          </a:p>
          <a:p>
            <a:pPr lvl="1"/>
            <a:r>
              <a:rPr lang="fr-FR" smtClean="0"/>
              <a:t>Intégration Continue,</a:t>
            </a:r>
          </a:p>
          <a:p>
            <a:pPr lvl="1"/>
            <a:r>
              <a:rPr lang="fr-FR" smtClean="0"/>
              <a:t>Déploiement et </a:t>
            </a:r>
            <a:r>
              <a:rPr lang="fr-FR" err="1" smtClean="0"/>
              <a:t>rollback</a:t>
            </a:r>
            <a:r>
              <a:rPr lang="fr-FR" smtClean="0"/>
              <a:t> instantanée,</a:t>
            </a:r>
          </a:p>
          <a:p>
            <a:pPr lvl="1"/>
            <a:r>
              <a:rPr lang="fr-FR" smtClean="0"/>
              <a:t>Multi Langage (Java, JavaScript, C#, </a:t>
            </a:r>
            <a:r>
              <a:rPr lang="fr-FR" err="1" smtClean="0"/>
              <a:t>etc</a:t>
            </a:r>
            <a:r>
              <a:rPr lang="mr-IN" smtClean="0"/>
              <a:t>…</a:t>
            </a:r>
            <a:r>
              <a:rPr lang="fr-FR" smtClean="0"/>
              <a:t>)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95566" cy="124650"/>
          </a:xfrm>
        </p:spPr>
        <p:txBody>
          <a:bodyPr/>
          <a:lstStyle/>
          <a:p>
            <a:r>
              <a:rPr lang="fr-FR" smtClean="0"/>
              <a:t>05.8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fr-FR" smtClean="0"/>
              <a:t>Services Cloud</a:t>
            </a:r>
          </a:p>
          <a:p>
            <a:pPr lvl="1"/>
            <a:r>
              <a:rPr lang="fr-FR" smtClean="0"/>
              <a:t>Heroku,</a:t>
            </a:r>
          </a:p>
          <a:p>
            <a:pPr lvl="1"/>
            <a:r>
              <a:rPr lang="fr-FR" smtClean="0"/>
              <a:t>Amazon,</a:t>
            </a:r>
          </a:p>
          <a:p>
            <a:pPr lvl="1"/>
            <a:r>
              <a:rPr lang="fr-FR" smtClean="0"/>
              <a:t>Google Cloud plateform</a:t>
            </a:r>
          </a:p>
          <a:p>
            <a:pPr lvl="1"/>
            <a:r>
              <a:rPr lang="fr-FR" err="1" smtClean="0"/>
              <a:t>Nodejitsu</a:t>
            </a:r>
            <a:r>
              <a:rPr lang="fr-FR" smtClean="0"/>
              <a:t>.</a:t>
            </a: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24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Déploiement sur le cloud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919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Objectifs</a:t>
            </a:r>
          </a:p>
          <a:p>
            <a:pPr lvl="1"/>
            <a:r>
              <a:rPr lang="fr-FR" smtClean="0"/>
              <a:t>Packager </a:t>
            </a:r>
            <a:r>
              <a:rPr lang="fr-FR" err="1" smtClean="0"/>
              <a:t>Node.js</a:t>
            </a:r>
            <a:r>
              <a:rPr lang="fr-FR" smtClean="0"/>
              <a:t> + Application + Binaires,</a:t>
            </a:r>
          </a:p>
          <a:p>
            <a:pPr lvl="1"/>
            <a:r>
              <a:rPr lang="fr-FR" smtClean="0"/>
              <a:t>Vers des applications hybride tout-en-un.</a:t>
            </a:r>
          </a:p>
          <a:p>
            <a:r>
              <a:rPr lang="fr-FR" smtClean="0"/>
              <a:t>Solutions</a:t>
            </a:r>
            <a:endParaRPr lang="fr-FR"/>
          </a:p>
          <a:p>
            <a:pPr lvl="1"/>
            <a:r>
              <a:rPr lang="fr-FR" smtClean="0"/>
              <a:t>Electron (</a:t>
            </a:r>
            <a:r>
              <a:rPr lang="fr-FR" err="1" smtClean="0"/>
              <a:t>Atom</a:t>
            </a:r>
            <a:r>
              <a:rPr lang="fr-FR" smtClean="0"/>
              <a:t>, VS Studio, etc...),</a:t>
            </a:r>
          </a:p>
          <a:p>
            <a:pPr lvl="1"/>
            <a:r>
              <a:rPr lang="fr-FR" err="1" smtClean="0"/>
              <a:t>Node-webkit</a:t>
            </a:r>
            <a:r>
              <a:rPr lang="fr-FR" smtClean="0"/>
              <a:t>.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95566" cy="124650"/>
          </a:xfrm>
        </p:spPr>
        <p:txBody>
          <a:bodyPr/>
          <a:lstStyle/>
          <a:p>
            <a:r>
              <a:rPr lang="fr-FR" smtClean="0"/>
              <a:t>05.9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fr-FR" smtClean="0"/>
              <a:t>Avantages</a:t>
            </a:r>
          </a:p>
          <a:p>
            <a:pPr lvl="1"/>
            <a:r>
              <a:rPr lang="fr-FR" smtClean="0"/>
              <a:t>Environnement client maitrisé,</a:t>
            </a:r>
          </a:p>
          <a:p>
            <a:pPr lvl="1"/>
            <a:r>
              <a:rPr lang="fr-FR" smtClean="0"/>
              <a:t>Réactivité,</a:t>
            </a:r>
          </a:p>
          <a:p>
            <a:pPr lvl="1"/>
            <a:r>
              <a:rPr lang="fr-FR" smtClean="0"/>
              <a:t>Charge répartie sur les clients,</a:t>
            </a:r>
          </a:p>
          <a:p>
            <a:pPr lvl="1"/>
            <a:r>
              <a:rPr lang="fr-FR" smtClean="0"/>
              <a:t>Accès aux ressources du client,</a:t>
            </a:r>
          </a:p>
          <a:p>
            <a:pPr lvl="1"/>
            <a:r>
              <a:rPr lang="fr-FR" smtClean="0"/>
              <a:t>C’est du Node.js !</a:t>
            </a:r>
          </a:p>
          <a:p>
            <a:pPr lvl="1"/>
            <a:endParaRPr lang="fr-FR" smtClean="0"/>
          </a:p>
          <a:p>
            <a:r>
              <a:rPr lang="fr-FR" smtClean="0"/>
              <a:t>Problématiques</a:t>
            </a:r>
            <a:endParaRPr lang="fr-FR"/>
          </a:p>
          <a:p>
            <a:pPr lvl="1"/>
            <a:r>
              <a:rPr lang="fr-FR"/>
              <a:t>Gestion du déploiement et des </a:t>
            </a:r>
            <a:r>
              <a:rPr lang="fr-FR" smtClean="0"/>
              <a:t>versions,</a:t>
            </a:r>
            <a:endParaRPr lang="fr-FR"/>
          </a:p>
          <a:p>
            <a:pPr lvl="1"/>
            <a:r>
              <a:rPr lang="fr-FR" smtClean="0"/>
              <a:t>Sécurité à bien prendre en compte.</a:t>
            </a:r>
          </a:p>
          <a:p>
            <a:pPr lvl="1"/>
            <a:endParaRPr lang="fr-FR" smtClean="0"/>
          </a:p>
          <a:p>
            <a:pPr lvl="1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25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Déploiement en natif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1184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/>
          <p:cNvSpPr>
            <a:spLocks noGrp="1"/>
          </p:cNvSpPr>
          <p:nvPr>
            <p:ph type="body" sz="quarter" idx="13"/>
          </p:nvPr>
        </p:nvSpPr>
        <p:spPr>
          <a:xfrm>
            <a:off x="899592" y="2276285"/>
            <a:ext cx="6265192" cy="590931"/>
          </a:xfrm>
        </p:spPr>
        <p:txBody>
          <a:bodyPr/>
          <a:lstStyle/>
          <a:p>
            <a:pPr lvl="0"/>
            <a:r>
              <a:rPr lang="en-GB" smtClean="0"/>
              <a:t>Des questions ?</a:t>
            </a:r>
            <a:endParaRPr lang="en-GB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26</a:t>
            </a:fld>
            <a:endParaRPr lang="en-GB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2FD0C47-3506-4889-A747-76CDB41BD6E5}" type="datetime1">
              <a:rPr lang="en-GB" smtClean="0"/>
              <a:t>23/09/2017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7710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01</a:t>
            </a:r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err="1" smtClean="0"/>
              <a:t>Présentation</a:t>
            </a:r>
            <a:r>
              <a:rPr lang="en-GB" smtClean="0"/>
              <a:t/>
            </a:r>
            <a:br>
              <a:rPr lang="en-GB" smtClean="0"/>
            </a:br>
            <a:r>
              <a:rPr lang="en-GB" smtClean="0"/>
              <a:t>de </a:t>
            </a:r>
            <a:r>
              <a:rPr lang="en-GB" err="1" smtClean="0"/>
              <a:t>Node.js</a:t>
            </a:r>
            <a:endParaRPr lang="en-GB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863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159887" y="1131590"/>
            <a:ext cx="3248169" cy="3456384"/>
          </a:xfrm>
        </p:spPr>
        <p:txBody>
          <a:bodyPr/>
          <a:lstStyle/>
          <a:p>
            <a:pPr lvl="1"/>
            <a:r>
              <a:rPr lang="fr-FR" sz="1200"/>
              <a:t>Plateforme logiciel </a:t>
            </a:r>
            <a:r>
              <a:rPr lang="fr-FR" sz="1200" smtClean="0"/>
              <a:t>libre,</a:t>
            </a:r>
            <a:endParaRPr lang="fr-FR" sz="1200"/>
          </a:p>
          <a:p>
            <a:pPr lvl="1"/>
            <a:r>
              <a:rPr lang="fr-FR" sz="1200"/>
              <a:t>I/O </a:t>
            </a:r>
            <a:r>
              <a:rPr lang="fr-FR" sz="1200" smtClean="0"/>
              <a:t>non-bloquante,</a:t>
            </a:r>
            <a:endParaRPr lang="fr-FR" sz="1200"/>
          </a:p>
          <a:p>
            <a:pPr lvl="1"/>
            <a:r>
              <a:rPr lang="fr-FR" sz="1200"/>
              <a:t>Orienté vers les </a:t>
            </a:r>
            <a:r>
              <a:rPr lang="fr-FR" sz="1200" smtClean="0"/>
              <a:t>applications réseaux,</a:t>
            </a:r>
            <a:endParaRPr lang="fr-FR" sz="1200"/>
          </a:p>
          <a:p>
            <a:pPr lvl="1"/>
            <a:r>
              <a:rPr lang="fr-FR" sz="1200"/>
              <a:t>Machine virtuelle </a:t>
            </a:r>
            <a:r>
              <a:rPr lang="fr-FR" sz="1200" smtClean="0"/>
              <a:t>V8,</a:t>
            </a:r>
            <a:endParaRPr lang="fr-FR" sz="1200"/>
          </a:p>
          <a:p>
            <a:pPr lvl="1"/>
            <a:r>
              <a:rPr lang="fr-FR" sz="1200" smtClean="0"/>
              <a:t>Mono-thread,</a:t>
            </a:r>
            <a:endParaRPr lang="fr-FR" sz="1200"/>
          </a:p>
          <a:p>
            <a:pPr lvl="1"/>
            <a:r>
              <a:rPr lang="fr-FR" sz="1200" smtClean="0"/>
              <a:t>Modularité,</a:t>
            </a:r>
            <a:endParaRPr lang="fr-FR" sz="1200"/>
          </a:p>
          <a:p>
            <a:pPr lvl="1"/>
            <a:r>
              <a:rPr lang="fr-FR" sz="1200" smtClean="0"/>
              <a:t>Outillage,</a:t>
            </a:r>
            <a:endParaRPr lang="fr-FR" sz="1200"/>
          </a:p>
          <a:p>
            <a:pPr lvl="1"/>
            <a:r>
              <a:rPr lang="fr-FR" sz="1200"/>
              <a:t>Langage : </a:t>
            </a:r>
            <a:r>
              <a:rPr lang="fr-FR" sz="1200" smtClean="0"/>
              <a:t>JavaScript.</a:t>
            </a:r>
            <a:endParaRPr lang="fr-FR" sz="1200"/>
          </a:p>
          <a:p>
            <a:r>
              <a:rPr lang="fr-FR" sz="1400"/>
              <a:t>Avantages</a:t>
            </a:r>
          </a:p>
          <a:p>
            <a:pPr lvl="1"/>
            <a:r>
              <a:rPr lang="fr-FR" sz="1200"/>
              <a:t>Compilation </a:t>
            </a:r>
            <a:r>
              <a:rPr lang="fr-FR" sz="1200" smtClean="0"/>
              <a:t>rapide,</a:t>
            </a:r>
            <a:endParaRPr lang="fr-FR" sz="1200"/>
          </a:p>
          <a:p>
            <a:pPr lvl="1"/>
            <a:r>
              <a:rPr lang="fr-FR" sz="1200"/>
              <a:t>Performance quasiment équivalente d’un langage </a:t>
            </a:r>
            <a:r>
              <a:rPr lang="fr-FR" sz="1200" smtClean="0"/>
              <a:t>compilé</a:t>
            </a:r>
            <a:r>
              <a:rPr lang="fr-FR" sz="1200"/>
              <a:t> </a:t>
            </a:r>
            <a:r>
              <a:rPr lang="fr-FR" sz="1200" smtClean="0"/>
              <a:t>bas-niveau,</a:t>
            </a:r>
          </a:p>
          <a:p>
            <a:pPr lvl="1"/>
            <a:r>
              <a:rPr lang="fr-FR" sz="1200" smtClean="0"/>
              <a:t>Scalable.</a:t>
            </a:r>
            <a:endParaRPr lang="fr-FR" sz="1200"/>
          </a:p>
          <a:p>
            <a:endParaRPr lang="fr-FR" sz="140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Présentation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pic>
        <p:nvPicPr>
          <p:cNvPr id="11" name="node histor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70523" y="153490"/>
            <a:ext cx="5267325" cy="5143500"/>
          </a:xfrm>
          <a:prstGeom prst="rect">
            <a:avLst/>
          </a:prstGeom>
        </p:spPr>
      </p:pic>
      <p:sp>
        <p:nvSpPr>
          <p:cNvPr id="12" name="Espace réservé du texte 11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/>
              <a:t>01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3997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Serveur Apache</a:t>
            </a:r>
          </a:p>
          <a:p>
            <a:pPr lvl="1"/>
            <a:r>
              <a:rPr lang="fr-FR" err="1" smtClean="0"/>
              <a:t>Multi-thread</a:t>
            </a:r>
            <a:r>
              <a:rPr lang="fr-FR" smtClean="0"/>
              <a:t>, 1 thread = 1 client,</a:t>
            </a:r>
          </a:p>
          <a:p>
            <a:pPr lvl="1"/>
            <a:r>
              <a:rPr lang="fr-FR" smtClean="0"/>
              <a:t>I/O bloquante.</a:t>
            </a:r>
          </a:p>
          <a:p>
            <a:pPr lvl="1"/>
            <a:endParaRPr lang="fr-FR"/>
          </a:p>
          <a:p>
            <a:r>
              <a:rPr lang="fr-FR" err="1" smtClean="0"/>
              <a:t>Node.js</a:t>
            </a:r>
            <a:endParaRPr lang="fr-FR" smtClean="0"/>
          </a:p>
          <a:p>
            <a:pPr lvl="1"/>
            <a:r>
              <a:rPr lang="fr-FR" smtClean="0"/>
              <a:t>Mono-thread,</a:t>
            </a:r>
          </a:p>
          <a:p>
            <a:pPr lvl="1"/>
            <a:r>
              <a:rPr lang="fr-FR" smtClean="0"/>
              <a:t>I/O non-bloquante,</a:t>
            </a:r>
          </a:p>
          <a:p>
            <a:pPr lvl="1"/>
            <a:r>
              <a:rPr lang="fr-FR" smtClean="0"/>
              <a:t>Scalable par nature.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/>
              <a:t>01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mtClean="0"/>
              <a:t>Apache vs </a:t>
            </a:r>
            <a:r>
              <a:rPr lang="fr-FR" err="1" smtClean="0"/>
              <a:t>Node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DF09CAC2-36EA-496F-B7A5-F849AEFFC49E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grpSp>
        <p:nvGrpSpPr>
          <p:cNvPr id="130" name="Grouper 129"/>
          <p:cNvGrpSpPr/>
          <p:nvPr/>
        </p:nvGrpSpPr>
        <p:grpSpPr>
          <a:xfrm>
            <a:off x="4067944" y="441451"/>
            <a:ext cx="933144" cy="933144"/>
            <a:chOff x="4122036" y="259173"/>
            <a:chExt cx="933144" cy="933144"/>
          </a:xfrm>
        </p:grpSpPr>
        <p:pic>
          <p:nvPicPr>
            <p:cNvPr id="15" name="Image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2036" y="259173"/>
              <a:ext cx="628344" cy="628344"/>
            </a:xfrm>
            <a:prstGeom prst="rect">
              <a:avLst/>
            </a:prstGeom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4436" y="411573"/>
              <a:ext cx="628344" cy="628344"/>
            </a:xfrm>
            <a:prstGeom prst="rect">
              <a:avLst/>
            </a:prstGeom>
          </p:spPr>
        </p:pic>
        <p:pic>
          <p:nvPicPr>
            <p:cNvPr id="17" name="Imag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26836" y="563973"/>
              <a:ext cx="628344" cy="628344"/>
            </a:xfrm>
            <a:prstGeom prst="rect">
              <a:avLst/>
            </a:prstGeom>
          </p:spPr>
        </p:pic>
      </p:grpSp>
      <p:pic>
        <p:nvPicPr>
          <p:cNvPr id="18" name="Imag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576" y="418497"/>
            <a:ext cx="857644" cy="857644"/>
          </a:xfrm>
          <a:prstGeom prst="rect">
            <a:avLst/>
          </a:prstGeom>
        </p:spPr>
      </p:pic>
      <p:cxnSp>
        <p:nvCxnSpPr>
          <p:cNvPr id="21" name="Connecteur droit avec flèche 20"/>
          <p:cNvCxnSpPr/>
          <p:nvPr/>
        </p:nvCxnSpPr>
        <p:spPr>
          <a:xfrm>
            <a:off x="4877948" y="640707"/>
            <a:ext cx="1301395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er 44"/>
          <p:cNvGrpSpPr/>
          <p:nvPr/>
        </p:nvGrpSpPr>
        <p:grpSpPr>
          <a:xfrm>
            <a:off x="8129128" y="441451"/>
            <a:ext cx="460774" cy="552929"/>
            <a:chOff x="1403648" y="1923678"/>
            <a:chExt cx="720080" cy="864096"/>
          </a:xfrm>
        </p:grpSpPr>
        <p:sp>
          <p:nvSpPr>
            <p:cNvPr id="46" name="Rectangle 45"/>
            <p:cNvSpPr/>
            <p:nvPr/>
          </p:nvSpPr>
          <p:spPr>
            <a:xfrm>
              <a:off x="1403648" y="1923678"/>
              <a:ext cx="720080" cy="864096"/>
            </a:xfrm>
            <a:prstGeom prst="rect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47" name="Connecteur droit 46"/>
            <p:cNvCxnSpPr/>
            <p:nvPr/>
          </p:nvCxnSpPr>
          <p:spPr>
            <a:xfrm>
              <a:off x="1763688" y="2571750"/>
              <a:ext cx="288032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cteur droit 47"/>
            <p:cNvCxnSpPr/>
            <p:nvPr/>
          </p:nvCxnSpPr>
          <p:spPr>
            <a:xfrm>
              <a:off x="1763688" y="2643758"/>
              <a:ext cx="288032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eur droit 48"/>
            <p:cNvCxnSpPr/>
            <p:nvPr/>
          </p:nvCxnSpPr>
          <p:spPr>
            <a:xfrm>
              <a:off x="1763688" y="2715766"/>
              <a:ext cx="288032" cy="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er 49"/>
          <p:cNvGrpSpPr/>
          <p:nvPr/>
        </p:nvGrpSpPr>
        <p:grpSpPr>
          <a:xfrm>
            <a:off x="8281528" y="593851"/>
            <a:ext cx="460774" cy="552929"/>
            <a:chOff x="1403648" y="1923678"/>
            <a:chExt cx="720080" cy="864096"/>
          </a:xfrm>
          <a:solidFill>
            <a:srgbClr val="32332C"/>
          </a:solidFill>
        </p:grpSpPr>
        <p:sp>
          <p:nvSpPr>
            <p:cNvPr id="51" name="Rectangle 50"/>
            <p:cNvSpPr/>
            <p:nvPr/>
          </p:nvSpPr>
          <p:spPr>
            <a:xfrm>
              <a:off x="1403648" y="1923678"/>
              <a:ext cx="720080" cy="864096"/>
            </a:xfrm>
            <a:prstGeom prst="rect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52" name="Connecteur droit 51"/>
            <p:cNvCxnSpPr/>
            <p:nvPr/>
          </p:nvCxnSpPr>
          <p:spPr>
            <a:xfrm>
              <a:off x="1763688" y="2571750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52"/>
            <p:cNvCxnSpPr/>
            <p:nvPr/>
          </p:nvCxnSpPr>
          <p:spPr>
            <a:xfrm>
              <a:off x="1763688" y="2643758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53"/>
            <p:cNvCxnSpPr/>
            <p:nvPr/>
          </p:nvCxnSpPr>
          <p:spPr>
            <a:xfrm>
              <a:off x="1763688" y="2715766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er 55"/>
          <p:cNvGrpSpPr/>
          <p:nvPr/>
        </p:nvGrpSpPr>
        <p:grpSpPr>
          <a:xfrm>
            <a:off x="8433928" y="746251"/>
            <a:ext cx="460774" cy="552929"/>
            <a:chOff x="1403648" y="1923678"/>
            <a:chExt cx="720080" cy="864096"/>
          </a:xfrm>
          <a:solidFill>
            <a:srgbClr val="32332C"/>
          </a:solidFill>
        </p:grpSpPr>
        <p:sp>
          <p:nvSpPr>
            <p:cNvPr id="57" name="Rectangle 56"/>
            <p:cNvSpPr/>
            <p:nvPr/>
          </p:nvSpPr>
          <p:spPr>
            <a:xfrm>
              <a:off x="1403648" y="1923678"/>
              <a:ext cx="720080" cy="864096"/>
            </a:xfrm>
            <a:prstGeom prst="rect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58" name="Connecteur droit 57"/>
            <p:cNvCxnSpPr/>
            <p:nvPr/>
          </p:nvCxnSpPr>
          <p:spPr>
            <a:xfrm>
              <a:off x="1763688" y="2571750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eur droit 58"/>
            <p:cNvCxnSpPr/>
            <p:nvPr/>
          </p:nvCxnSpPr>
          <p:spPr>
            <a:xfrm>
              <a:off x="1763688" y="2643758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cteur droit 59"/>
            <p:cNvCxnSpPr/>
            <p:nvPr/>
          </p:nvCxnSpPr>
          <p:spPr>
            <a:xfrm>
              <a:off x="1763688" y="2715766"/>
              <a:ext cx="288032" cy="0"/>
            </a:xfrm>
            <a:prstGeom prst="line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ZoneTexte 54"/>
          <p:cNvSpPr txBox="1"/>
          <p:nvPr/>
        </p:nvSpPr>
        <p:spPr>
          <a:xfrm>
            <a:off x="8432147" y="765000"/>
            <a:ext cx="5502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smtClean="0">
                <a:solidFill>
                  <a:schemeClr val="bg1"/>
                </a:solidFill>
              </a:rPr>
              <a:t>PHP</a:t>
            </a:r>
            <a:endParaRPr lang="fr-FR" sz="1400">
              <a:solidFill>
                <a:schemeClr val="bg1"/>
              </a:solidFill>
            </a:endParaRPr>
          </a:p>
        </p:txBody>
      </p:sp>
      <p:cxnSp>
        <p:nvCxnSpPr>
          <p:cNvPr id="67" name="Connecteur droit avec flèche 66"/>
          <p:cNvCxnSpPr/>
          <p:nvPr/>
        </p:nvCxnSpPr>
        <p:spPr>
          <a:xfrm>
            <a:off x="7345832" y="638067"/>
            <a:ext cx="628460" cy="264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ZoneTexte 69"/>
          <p:cNvSpPr txBox="1"/>
          <p:nvPr/>
        </p:nvSpPr>
        <p:spPr>
          <a:xfrm>
            <a:off x="6533358" y="1158012"/>
            <a:ext cx="728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smtClean="0">
                <a:solidFill>
                  <a:schemeClr val="bg1"/>
                </a:solidFill>
              </a:rPr>
              <a:t>Apache</a:t>
            </a:r>
            <a:endParaRPr lang="fr-FR" sz="1100">
              <a:solidFill>
                <a:schemeClr val="bg1"/>
              </a:solidFill>
            </a:endParaRPr>
          </a:p>
        </p:txBody>
      </p:sp>
      <p:sp>
        <p:nvSpPr>
          <p:cNvPr id="71" name="ZoneTexte 70"/>
          <p:cNvSpPr txBox="1"/>
          <p:nvPr/>
        </p:nvSpPr>
        <p:spPr>
          <a:xfrm>
            <a:off x="5254436" y="415404"/>
            <a:ext cx="6543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50" err="1" smtClean="0">
                <a:solidFill>
                  <a:schemeClr val="bg1"/>
                </a:solidFill>
              </a:rPr>
              <a:t>request</a:t>
            </a:r>
            <a:endParaRPr lang="fr-FR" sz="1100">
              <a:solidFill>
                <a:schemeClr val="bg1"/>
              </a:solidFill>
            </a:endParaRPr>
          </a:p>
        </p:txBody>
      </p:sp>
      <p:pic>
        <p:nvPicPr>
          <p:cNvPr id="84" name="Image 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369" y="2142662"/>
            <a:ext cx="628344" cy="628344"/>
          </a:xfrm>
          <a:prstGeom prst="rect">
            <a:avLst/>
          </a:prstGeom>
        </p:spPr>
      </p:pic>
      <p:pic>
        <p:nvPicPr>
          <p:cNvPr id="85" name="Image 8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769" y="2295062"/>
            <a:ext cx="628344" cy="628344"/>
          </a:xfrm>
          <a:prstGeom prst="rect">
            <a:avLst/>
          </a:prstGeom>
        </p:spPr>
      </p:pic>
      <p:pic>
        <p:nvPicPr>
          <p:cNvPr id="86" name="Image 8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169" y="2447462"/>
            <a:ext cx="628344" cy="628344"/>
          </a:xfrm>
          <a:prstGeom prst="rect">
            <a:avLst/>
          </a:prstGeom>
        </p:spPr>
      </p:pic>
      <p:cxnSp>
        <p:nvCxnSpPr>
          <p:cNvPr id="88" name="Connecteur droit avec flèche 87"/>
          <p:cNvCxnSpPr/>
          <p:nvPr/>
        </p:nvCxnSpPr>
        <p:spPr>
          <a:xfrm>
            <a:off x="4916350" y="2311437"/>
            <a:ext cx="1871130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8" name="Grouper 137"/>
          <p:cNvGrpSpPr/>
          <p:nvPr/>
        </p:nvGrpSpPr>
        <p:grpSpPr>
          <a:xfrm>
            <a:off x="7653071" y="3168938"/>
            <a:ext cx="390441" cy="392673"/>
            <a:chOff x="7650208" y="3939902"/>
            <a:chExt cx="550257" cy="553402"/>
          </a:xfrm>
        </p:grpSpPr>
        <p:grpSp>
          <p:nvGrpSpPr>
            <p:cNvPr id="99" name="Grouper 98"/>
            <p:cNvGrpSpPr/>
            <p:nvPr/>
          </p:nvGrpSpPr>
          <p:grpSpPr>
            <a:xfrm>
              <a:off x="7650208" y="3940375"/>
              <a:ext cx="460774" cy="552929"/>
              <a:chOff x="1403648" y="1923678"/>
              <a:chExt cx="720080" cy="864096"/>
            </a:xfrm>
            <a:solidFill>
              <a:srgbClr val="32332C"/>
            </a:solidFill>
          </p:grpSpPr>
          <p:sp>
            <p:nvSpPr>
              <p:cNvPr id="100" name="Rectangle 99"/>
              <p:cNvSpPr/>
              <p:nvPr/>
            </p:nvSpPr>
            <p:spPr>
              <a:xfrm>
                <a:off x="1403648" y="1923678"/>
                <a:ext cx="720080" cy="864096"/>
              </a:xfrm>
              <a:prstGeom prst="rect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101" name="Connecteur droit 100"/>
              <p:cNvCxnSpPr/>
              <p:nvPr/>
            </p:nvCxnSpPr>
            <p:spPr>
              <a:xfrm>
                <a:off x="1763688" y="2571750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Connecteur droit 101"/>
              <p:cNvCxnSpPr/>
              <p:nvPr/>
            </p:nvCxnSpPr>
            <p:spPr>
              <a:xfrm>
                <a:off x="1763688" y="2643758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Connecteur droit 102"/>
              <p:cNvCxnSpPr/>
              <p:nvPr/>
            </p:nvCxnSpPr>
            <p:spPr>
              <a:xfrm>
                <a:off x="1763688" y="2715766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" name="ZoneTexte 103"/>
            <p:cNvSpPr txBox="1"/>
            <p:nvPr/>
          </p:nvSpPr>
          <p:spPr>
            <a:xfrm>
              <a:off x="7650208" y="3939902"/>
              <a:ext cx="5502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err="1" smtClean="0">
                  <a:solidFill>
                    <a:schemeClr val="bg1"/>
                  </a:solidFill>
                </a:rPr>
                <a:t>js</a:t>
              </a:r>
              <a:endParaRPr lang="fr-FR" sz="1400">
                <a:solidFill>
                  <a:schemeClr val="bg1"/>
                </a:solidFill>
              </a:endParaRPr>
            </a:p>
          </p:txBody>
        </p:sp>
      </p:grpSp>
      <p:cxnSp>
        <p:nvCxnSpPr>
          <p:cNvPr id="105" name="Connecteur droit avec flèche 104"/>
          <p:cNvCxnSpPr/>
          <p:nvPr/>
        </p:nvCxnSpPr>
        <p:spPr>
          <a:xfrm>
            <a:off x="7814829" y="2896429"/>
            <a:ext cx="0" cy="21602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ZoneTexte 108"/>
          <p:cNvSpPr txBox="1"/>
          <p:nvPr/>
        </p:nvSpPr>
        <p:spPr>
          <a:xfrm>
            <a:off x="5522318" y="2011318"/>
            <a:ext cx="6543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err="1" smtClean="0">
                <a:solidFill>
                  <a:schemeClr val="bg1"/>
                </a:solidFill>
              </a:rPr>
              <a:t>request</a:t>
            </a:r>
            <a:endParaRPr lang="fr-FR" sz="1100">
              <a:solidFill>
                <a:schemeClr val="bg1"/>
              </a:solidFill>
            </a:endParaRPr>
          </a:p>
        </p:txBody>
      </p:sp>
      <p:cxnSp>
        <p:nvCxnSpPr>
          <p:cNvPr id="110" name="Connecteur droit avec flèche 109"/>
          <p:cNvCxnSpPr/>
          <p:nvPr/>
        </p:nvCxnSpPr>
        <p:spPr>
          <a:xfrm>
            <a:off x="5068750" y="2463837"/>
            <a:ext cx="1871130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eur droit avec flèche 110"/>
          <p:cNvCxnSpPr/>
          <p:nvPr/>
        </p:nvCxnSpPr>
        <p:spPr>
          <a:xfrm>
            <a:off x="5221150" y="2616237"/>
            <a:ext cx="1871130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necteur droit avec flèche 124"/>
          <p:cNvCxnSpPr/>
          <p:nvPr/>
        </p:nvCxnSpPr>
        <p:spPr>
          <a:xfrm>
            <a:off x="5030348" y="793107"/>
            <a:ext cx="1301395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Connecteur droit avec flèche 125"/>
          <p:cNvCxnSpPr/>
          <p:nvPr/>
        </p:nvCxnSpPr>
        <p:spPr>
          <a:xfrm>
            <a:off x="5182748" y="945507"/>
            <a:ext cx="1301395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cteur droit avec flèche 127"/>
          <p:cNvCxnSpPr/>
          <p:nvPr/>
        </p:nvCxnSpPr>
        <p:spPr>
          <a:xfrm>
            <a:off x="7340953" y="789977"/>
            <a:ext cx="628460" cy="264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necteur droit avec flèche 128"/>
          <p:cNvCxnSpPr/>
          <p:nvPr/>
        </p:nvCxnSpPr>
        <p:spPr>
          <a:xfrm>
            <a:off x="7345832" y="942867"/>
            <a:ext cx="628460" cy="264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ZoneTexte 130"/>
          <p:cNvSpPr txBox="1"/>
          <p:nvPr/>
        </p:nvSpPr>
        <p:spPr>
          <a:xfrm>
            <a:off x="7359567" y="416842"/>
            <a:ext cx="583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50" smtClean="0">
                <a:solidFill>
                  <a:schemeClr val="bg1"/>
                </a:solidFill>
              </a:rPr>
              <a:t>thread</a:t>
            </a:r>
            <a:endParaRPr lang="fr-FR">
              <a:solidFill>
                <a:schemeClr val="bg1"/>
              </a:solidFill>
            </a:endParaRPr>
          </a:p>
        </p:txBody>
      </p:sp>
      <p:pic>
        <p:nvPicPr>
          <p:cNvPr id="139" name="Image 13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374" y="1851670"/>
            <a:ext cx="1138050" cy="1138050"/>
          </a:xfrm>
          <a:prstGeom prst="rect">
            <a:avLst/>
          </a:prstGeom>
        </p:spPr>
      </p:pic>
      <p:grpSp>
        <p:nvGrpSpPr>
          <p:cNvPr id="141" name="Grouper 140"/>
          <p:cNvGrpSpPr/>
          <p:nvPr/>
        </p:nvGrpSpPr>
        <p:grpSpPr>
          <a:xfrm>
            <a:off x="7653071" y="3823706"/>
            <a:ext cx="390441" cy="392673"/>
            <a:chOff x="7650208" y="3939902"/>
            <a:chExt cx="550257" cy="553402"/>
          </a:xfrm>
        </p:grpSpPr>
        <p:grpSp>
          <p:nvGrpSpPr>
            <p:cNvPr id="142" name="Grouper 141"/>
            <p:cNvGrpSpPr/>
            <p:nvPr/>
          </p:nvGrpSpPr>
          <p:grpSpPr>
            <a:xfrm>
              <a:off x="7650208" y="3940375"/>
              <a:ext cx="460774" cy="552929"/>
              <a:chOff x="1403648" y="1923678"/>
              <a:chExt cx="720080" cy="864096"/>
            </a:xfrm>
            <a:solidFill>
              <a:srgbClr val="32332C"/>
            </a:solidFill>
          </p:grpSpPr>
          <p:sp>
            <p:nvSpPr>
              <p:cNvPr id="144" name="Rectangle 143"/>
              <p:cNvSpPr/>
              <p:nvPr/>
            </p:nvSpPr>
            <p:spPr>
              <a:xfrm>
                <a:off x="1403648" y="1923678"/>
                <a:ext cx="720080" cy="864096"/>
              </a:xfrm>
              <a:prstGeom prst="rect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145" name="Connecteur droit 144"/>
              <p:cNvCxnSpPr/>
              <p:nvPr/>
            </p:nvCxnSpPr>
            <p:spPr>
              <a:xfrm>
                <a:off x="1763688" y="2571750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Connecteur droit 145"/>
              <p:cNvCxnSpPr/>
              <p:nvPr/>
            </p:nvCxnSpPr>
            <p:spPr>
              <a:xfrm>
                <a:off x="1763688" y="2643758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Connecteur droit 146"/>
              <p:cNvCxnSpPr/>
              <p:nvPr/>
            </p:nvCxnSpPr>
            <p:spPr>
              <a:xfrm>
                <a:off x="1763688" y="2715766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3" name="ZoneTexte 142"/>
            <p:cNvSpPr txBox="1"/>
            <p:nvPr/>
          </p:nvSpPr>
          <p:spPr>
            <a:xfrm>
              <a:off x="7650208" y="3939902"/>
              <a:ext cx="5502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err="1" smtClean="0">
                  <a:solidFill>
                    <a:schemeClr val="bg1"/>
                  </a:solidFill>
                </a:rPr>
                <a:t>js</a:t>
              </a:r>
              <a:endParaRPr lang="fr-FR" sz="1400">
                <a:solidFill>
                  <a:schemeClr val="bg1"/>
                </a:solidFill>
              </a:endParaRPr>
            </a:p>
          </p:txBody>
        </p:sp>
      </p:grpSp>
      <p:grpSp>
        <p:nvGrpSpPr>
          <p:cNvPr id="148" name="Grouper 147"/>
          <p:cNvGrpSpPr/>
          <p:nvPr/>
        </p:nvGrpSpPr>
        <p:grpSpPr>
          <a:xfrm>
            <a:off x="7653071" y="4471778"/>
            <a:ext cx="390441" cy="392673"/>
            <a:chOff x="7650208" y="3939902"/>
            <a:chExt cx="550257" cy="553402"/>
          </a:xfrm>
        </p:grpSpPr>
        <p:grpSp>
          <p:nvGrpSpPr>
            <p:cNvPr id="149" name="Grouper 148"/>
            <p:cNvGrpSpPr/>
            <p:nvPr/>
          </p:nvGrpSpPr>
          <p:grpSpPr>
            <a:xfrm>
              <a:off x="7650208" y="3940375"/>
              <a:ext cx="460774" cy="552929"/>
              <a:chOff x="1403648" y="1923678"/>
              <a:chExt cx="720080" cy="864096"/>
            </a:xfrm>
            <a:solidFill>
              <a:srgbClr val="32332C"/>
            </a:solidFill>
          </p:grpSpPr>
          <p:sp>
            <p:nvSpPr>
              <p:cNvPr id="151" name="Rectangle 150"/>
              <p:cNvSpPr/>
              <p:nvPr/>
            </p:nvSpPr>
            <p:spPr>
              <a:xfrm>
                <a:off x="1403648" y="1923678"/>
                <a:ext cx="720080" cy="864096"/>
              </a:xfrm>
              <a:prstGeom prst="rect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152" name="Connecteur droit 151"/>
              <p:cNvCxnSpPr/>
              <p:nvPr/>
            </p:nvCxnSpPr>
            <p:spPr>
              <a:xfrm>
                <a:off x="1763688" y="2571750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Connecteur droit 152"/>
              <p:cNvCxnSpPr/>
              <p:nvPr/>
            </p:nvCxnSpPr>
            <p:spPr>
              <a:xfrm>
                <a:off x="1763688" y="2643758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Connecteur droit 153"/>
              <p:cNvCxnSpPr/>
              <p:nvPr/>
            </p:nvCxnSpPr>
            <p:spPr>
              <a:xfrm>
                <a:off x="1763688" y="2715766"/>
                <a:ext cx="288032" cy="0"/>
              </a:xfrm>
              <a:prstGeom prst="line">
                <a:avLst/>
              </a:prstGeom>
              <a:grpFill/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0" name="ZoneTexte 149"/>
            <p:cNvSpPr txBox="1"/>
            <p:nvPr/>
          </p:nvSpPr>
          <p:spPr>
            <a:xfrm>
              <a:off x="7650208" y="3939902"/>
              <a:ext cx="5502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err="1" smtClean="0">
                  <a:solidFill>
                    <a:schemeClr val="bg1"/>
                  </a:solidFill>
                </a:rPr>
                <a:t>js</a:t>
              </a:r>
              <a:endParaRPr lang="fr-FR" sz="1400">
                <a:solidFill>
                  <a:schemeClr val="bg1"/>
                </a:solidFill>
              </a:endParaRPr>
            </a:p>
          </p:txBody>
        </p:sp>
      </p:grpSp>
      <p:cxnSp>
        <p:nvCxnSpPr>
          <p:cNvPr id="156" name="Connecteur droit avec flèche 155"/>
          <p:cNvCxnSpPr/>
          <p:nvPr/>
        </p:nvCxnSpPr>
        <p:spPr>
          <a:xfrm>
            <a:off x="7820694" y="3561611"/>
            <a:ext cx="0" cy="21602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Connecteur droit avec flèche 157"/>
          <p:cNvCxnSpPr/>
          <p:nvPr/>
        </p:nvCxnSpPr>
        <p:spPr>
          <a:xfrm>
            <a:off x="7814829" y="4216379"/>
            <a:ext cx="0" cy="21602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Connecteur en arc 159"/>
          <p:cNvCxnSpPr/>
          <p:nvPr/>
        </p:nvCxnSpPr>
        <p:spPr>
          <a:xfrm flipV="1">
            <a:off x="8092989" y="3352283"/>
            <a:ext cx="12700" cy="1302840"/>
          </a:xfrm>
          <a:prstGeom prst="curvedConnector3">
            <a:avLst>
              <a:gd name="adj1" fmla="val 4587102"/>
            </a:avLst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2" name="Image 16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332" y="3243573"/>
            <a:ext cx="271768" cy="271768"/>
          </a:xfrm>
          <a:prstGeom prst="rect">
            <a:avLst/>
          </a:prstGeom>
        </p:spPr>
      </p:pic>
      <p:sp>
        <p:nvSpPr>
          <p:cNvPr id="163" name="ZoneTexte 162"/>
          <p:cNvSpPr txBox="1"/>
          <p:nvPr/>
        </p:nvSpPr>
        <p:spPr>
          <a:xfrm>
            <a:off x="5767987" y="3244121"/>
            <a:ext cx="1324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>
                <a:solidFill>
                  <a:schemeClr val="bg1"/>
                </a:solidFill>
              </a:rPr>
              <a:t>One </a:t>
            </a:r>
            <a:r>
              <a:rPr lang="fr-FR" sz="1100" err="1">
                <a:solidFill>
                  <a:schemeClr val="bg1"/>
                </a:solidFill>
              </a:rPr>
              <a:t>task</a:t>
            </a:r>
            <a:r>
              <a:rPr lang="fr-FR" sz="1100">
                <a:solidFill>
                  <a:schemeClr val="bg1"/>
                </a:solidFill>
              </a:rPr>
              <a:t> at a time</a:t>
            </a:r>
          </a:p>
        </p:txBody>
      </p:sp>
    </p:spTree>
    <p:extLst>
      <p:ext uri="{BB962C8B-B14F-4D97-AF65-F5344CB8AC3E}">
        <p14:creationId xmlns:p14="http://schemas.microsoft.com/office/powerpoint/2010/main" val="211020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33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85" y="483518"/>
            <a:ext cx="7500030" cy="3800104"/>
          </a:xfrm>
          <a:prstGeom prst="rect">
            <a:avLst/>
          </a:prstGeom>
        </p:spPr>
      </p:pic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fr-FR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>
                <a:solidFill>
                  <a:schemeClr val="bg1"/>
                </a:solidFill>
              </a:rPr>
              <a:t>Event-Loop</a:t>
            </a:r>
            <a:endParaRPr lang="fr-FR">
              <a:solidFill>
                <a:schemeClr val="bg1"/>
              </a:solidFill>
            </a:endParaRP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10" name="ZoneTexte 9"/>
          <p:cNvSpPr txBox="1"/>
          <p:nvPr/>
        </p:nvSpPr>
        <p:spPr>
          <a:xfrm>
            <a:off x="3456741" y="4498818"/>
            <a:ext cx="17924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00" err="1" smtClean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</a:rPr>
              <a:t>Highly</a:t>
            </a:r>
            <a:r>
              <a:rPr lang="fr-FR" sz="1400" smtClean="0">
                <a:solidFill>
                  <a:schemeClr val="bg1"/>
                </a:solidFill>
                <a:latin typeface="Source Sans Pro" charset="0"/>
                <a:ea typeface="Source Sans Pro" charset="0"/>
                <a:cs typeface="Source Sans Pro" charset="0"/>
              </a:rPr>
              <a:t> concurrent I/O</a:t>
            </a:r>
            <a:endParaRPr lang="fr-FR" sz="1400">
              <a:solidFill>
                <a:schemeClr val="bg1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08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Les erreurs</a:t>
            </a:r>
          </a:p>
          <a:p>
            <a:pPr lvl="1"/>
            <a:r>
              <a:rPr lang="fr-FR" smtClean="0"/>
              <a:t>Problème de propagation des erreurs liées au développement asynchrone,</a:t>
            </a:r>
          </a:p>
          <a:p>
            <a:pPr lvl="1"/>
            <a:r>
              <a:rPr lang="fr-FR" err="1" smtClean="0"/>
              <a:t>Try</a:t>
            </a:r>
            <a:r>
              <a:rPr lang="fr-FR" smtClean="0"/>
              <a:t>, catch, </a:t>
            </a:r>
            <a:r>
              <a:rPr lang="fr-FR" err="1" smtClean="0"/>
              <a:t>throw</a:t>
            </a:r>
            <a:r>
              <a:rPr lang="fr-FR" smtClean="0"/>
              <a:t> peut efficace.</a:t>
            </a:r>
          </a:p>
          <a:p>
            <a:endParaRPr lang="fr-FR"/>
          </a:p>
          <a:p>
            <a:r>
              <a:rPr lang="fr-FR" smtClean="0"/>
              <a:t>L’imbrication de code</a:t>
            </a:r>
          </a:p>
          <a:p>
            <a:pPr lvl="1"/>
            <a:r>
              <a:rPr lang="fr-FR" smtClean="0"/>
              <a:t>Problème de lisibilité !</a:t>
            </a:r>
            <a:endParaRPr lang="fr-FR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/>
              <a:t>01</a:t>
            </a:r>
            <a:endParaRPr lang="fr-FR" dirty="0"/>
          </a:p>
        </p:txBody>
      </p:sp>
      <p:sp>
        <p:nvSpPr>
          <p:cNvPr id="2" name="Espace réservé du contenu 1"/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fr-FR"/>
              <a:t>Les fonctions callback</a:t>
            </a:r>
          </a:p>
          <a:p>
            <a:pPr lvl="1"/>
            <a:r>
              <a:rPr lang="fr-FR"/>
              <a:t>Mal </a:t>
            </a:r>
            <a:r>
              <a:rPr lang="fr-FR" smtClean="0"/>
              <a:t>utilisées</a:t>
            </a:r>
            <a:r>
              <a:rPr lang="fr-FR"/>
              <a:t>, </a:t>
            </a:r>
            <a:r>
              <a:rPr lang="fr-FR" smtClean="0"/>
              <a:t>elles peuvent </a:t>
            </a:r>
            <a:r>
              <a:rPr lang="fr-FR"/>
              <a:t>ne jamais être </a:t>
            </a:r>
            <a:r>
              <a:rPr lang="fr-FR" smtClean="0"/>
              <a:t>appelées,</a:t>
            </a:r>
            <a:endParaRPr lang="fr-FR"/>
          </a:p>
          <a:p>
            <a:pPr lvl="1"/>
            <a:r>
              <a:rPr lang="fr-FR"/>
              <a:t>Ou pire, être appelées plusieurs </a:t>
            </a:r>
            <a:r>
              <a:rPr lang="fr-FR" smtClean="0"/>
              <a:t>fois.</a:t>
            </a:r>
          </a:p>
          <a:p>
            <a:endParaRPr lang="fr-FR"/>
          </a:p>
          <a:p>
            <a:r>
              <a:rPr lang="fr-FR" smtClean="0"/>
              <a:t>Mono-thread </a:t>
            </a:r>
          </a:p>
          <a:p>
            <a:pPr lvl="1"/>
            <a:r>
              <a:rPr lang="fr-FR" smtClean="0"/>
              <a:t>Espace </a:t>
            </a:r>
            <a:r>
              <a:rPr lang="fr-FR"/>
              <a:t>mémoire </a:t>
            </a:r>
            <a:r>
              <a:rPr lang="fr-FR" smtClean="0"/>
              <a:t>partagé </a:t>
            </a:r>
            <a:r>
              <a:rPr lang="fr-FR"/>
              <a:t>par tous les clients !</a:t>
            </a:r>
          </a:p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Problématiques à prendre en compte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345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/>
              <a:t>01</a:t>
            </a:r>
            <a:endParaRPr lang="fr-FR" dirty="0"/>
          </a:p>
        </p:txBody>
      </p:sp>
      <p:pic>
        <p:nvPicPr>
          <p:cNvPr id="10" name="Espace réservé du contenu 9"/>
          <p:cNvPicPr>
            <a:picLocks noGrp="1" noChangeAspect="1"/>
          </p:cNvPicPr>
          <p:nvPr>
            <p:ph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463" y="1493441"/>
            <a:ext cx="3743325" cy="2807493"/>
          </a:xfr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err="1" smtClean="0"/>
              <a:t>EcmaScript</a:t>
            </a:r>
            <a:r>
              <a:rPr lang="fr-FR" smtClean="0"/>
              <a:t> : Quelles versions de </a:t>
            </a:r>
            <a:r>
              <a:rPr lang="fr-FR" err="1" smtClean="0"/>
              <a:t>Node</a:t>
            </a:r>
            <a:r>
              <a:rPr lang="fr-FR" smtClean="0"/>
              <a:t> ?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A695C283-9DCE-44A3-9E29-C13B7E5EF097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Compatibilité</a:t>
            </a:r>
          </a:p>
          <a:p>
            <a:pPr lvl="1"/>
            <a:r>
              <a:rPr lang="fr-FR" smtClean="0"/>
              <a:t>Tester </a:t>
            </a:r>
            <a:r>
              <a:rPr lang="fr-FR"/>
              <a:t>la compatibilité : </a:t>
            </a:r>
            <a:r>
              <a:rPr lang="fr-FR">
                <a:solidFill>
                  <a:srgbClr val="53DAFC"/>
                </a:solidFill>
                <a:hlinkClick r:id="rId4"/>
              </a:rPr>
              <a:t>http://node.green</a:t>
            </a:r>
            <a:r>
              <a:rPr lang="fr-FR" smtClean="0">
                <a:solidFill>
                  <a:srgbClr val="53DAFC"/>
                </a:solidFill>
                <a:hlinkClick r:id="rId4"/>
              </a:rPr>
              <a:t>/</a:t>
            </a:r>
            <a:endParaRPr lang="fr-FR" smtClean="0">
              <a:solidFill>
                <a:srgbClr val="53DAFC"/>
              </a:solidFill>
            </a:endParaRPr>
          </a:p>
          <a:p>
            <a:endParaRPr lang="fr-FR" smtClean="0">
              <a:solidFill>
                <a:srgbClr val="53DAFC"/>
              </a:solidFill>
            </a:endParaRPr>
          </a:p>
          <a:p>
            <a:r>
              <a:rPr lang="fr-FR" err="1" smtClean="0">
                <a:solidFill>
                  <a:srgbClr val="53DAFC"/>
                </a:solidFill>
              </a:rPr>
              <a:t>Transpileur</a:t>
            </a:r>
            <a:endParaRPr lang="fr-FR" smtClean="0">
              <a:solidFill>
                <a:srgbClr val="53DAFC"/>
              </a:solidFill>
            </a:endParaRPr>
          </a:p>
          <a:p>
            <a:pPr lvl="1"/>
            <a:r>
              <a:rPr lang="fr-FR" smtClean="0"/>
              <a:t>L’objectif est d’écrire en ES6 puis convertir en ES5 !</a:t>
            </a:r>
          </a:p>
          <a:p>
            <a:pPr lvl="1"/>
            <a:r>
              <a:rPr lang="fr-FR" err="1" smtClean="0"/>
              <a:t>BabelJs</a:t>
            </a:r>
            <a:r>
              <a:rPr lang="fr-FR" smtClean="0"/>
              <a:t> par </a:t>
            </a:r>
            <a:r>
              <a:rPr lang="fr-FR" err="1" smtClean="0"/>
              <a:t>Sebastien</a:t>
            </a:r>
            <a:r>
              <a:rPr lang="fr-FR" smtClean="0"/>
              <a:t> McKenzie</a:t>
            </a:r>
          </a:p>
          <a:p>
            <a:pPr lvl="1"/>
            <a:r>
              <a:rPr lang="fr-FR" smtClean="0"/>
              <a:t>TypeScript par Microsoft</a:t>
            </a:r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1971207" y="-29980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991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341683" y="1121494"/>
            <a:ext cx="4608512" cy="3394472"/>
          </a:xfrm>
        </p:spPr>
        <p:txBody>
          <a:bodyPr/>
          <a:lstStyle/>
          <a:p>
            <a:r>
              <a:rPr lang="fr-FR" smtClean="0"/>
              <a:t>Ce qu’il faut savoir</a:t>
            </a:r>
          </a:p>
          <a:p>
            <a:pPr lvl="1"/>
            <a:r>
              <a:rPr lang="fr-FR" smtClean="0"/>
              <a:t>Node.js est minimaliste</a:t>
            </a:r>
            <a:r>
              <a:rPr lang="is-IS" smtClean="0"/>
              <a:t>…</a:t>
            </a:r>
          </a:p>
          <a:p>
            <a:pPr lvl="1"/>
            <a:r>
              <a:rPr lang="is-IS" smtClean="0"/>
              <a:t>...Mais extensible !</a:t>
            </a:r>
          </a:p>
          <a:p>
            <a:pPr lvl="1"/>
            <a:r>
              <a:rPr lang="is-IS" smtClean="0"/>
              <a:t>Forte communauté,</a:t>
            </a:r>
          </a:p>
          <a:p>
            <a:pPr lvl="1"/>
            <a:r>
              <a:rPr lang="is-IS" smtClean="0"/>
              <a:t>Evolue très vite.</a:t>
            </a:r>
          </a:p>
          <a:p>
            <a:pPr lvl="1"/>
            <a:endParaRPr lang="is-IS"/>
          </a:p>
          <a:p>
            <a:r>
              <a:rPr lang="fr-FR"/>
              <a:t>Les instructions clefs</a:t>
            </a:r>
          </a:p>
          <a:p>
            <a:pPr lvl="1"/>
            <a:r>
              <a:rPr lang="fr-FR"/>
              <a:t>Importation d’un module : </a:t>
            </a:r>
            <a:r>
              <a:rPr lang="fr-FR" smtClean="0"/>
              <a:t>require,</a:t>
            </a:r>
            <a:endParaRPr lang="fr-FR"/>
          </a:p>
          <a:p>
            <a:pPr lvl="1"/>
            <a:r>
              <a:rPr lang="fr-FR"/>
              <a:t>Exportation de méthodes, fonctions, objets : module.exports</a:t>
            </a:r>
          </a:p>
          <a:p>
            <a:pPr lvl="1"/>
            <a:endParaRPr lang="is-IS" smtClean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3"/>
          </p:nvPr>
        </p:nvSpPr>
        <p:spPr>
          <a:xfrm>
            <a:off x="243900" y="153490"/>
            <a:ext cx="112210" cy="124650"/>
          </a:xfrm>
        </p:spPr>
        <p:txBody>
          <a:bodyPr/>
          <a:lstStyle/>
          <a:p>
            <a:r>
              <a:rPr lang="fr-FR" dirty="0" smtClean="0"/>
              <a:t>01</a:t>
            </a:r>
            <a:endParaRPr lang="fr-FR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idx="17"/>
          </p:nvPr>
        </p:nvSpPr>
        <p:spPr>
          <a:xfrm>
            <a:off x="4860032" y="1121494"/>
            <a:ext cx="3744416" cy="2911954"/>
          </a:xfrm>
        </p:spPr>
        <p:txBody>
          <a:bodyPr/>
          <a:lstStyle/>
          <a:p>
            <a:r>
              <a:rPr lang="is-IS"/>
              <a:t>Fonctionnalités des modules</a:t>
            </a:r>
          </a:p>
          <a:p>
            <a:pPr lvl="1"/>
            <a:r>
              <a:rPr lang="is-IS"/>
              <a:t>Gestion des bases de données (Sql, NoSql),</a:t>
            </a:r>
          </a:p>
          <a:p>
            <a:pPr lvl="1"/>
            <a:r>
              <a:rPr lang="is-IS"/>
              <a:t>Gestion des protocoles réseaux (Http, Net, Soap, etc...),</a:t>
            </a:r>
          </a:p>
          <a:p>
            <a:pPr lvl="1"/>
            <a:r>
              <a:rPr lang="is-IS"/>
              <a:t>De nombreux frameworks,</a:t>
            </a:r>
          </a:p>
          <a:p>
            <a:pPr lvl="1"/>
            <a:r>
              <a:rPr lang="is-IS"/>
              <a:t>Générateur de projet,</a:t>
            </a:r>
          </a:p>
          <a:p>
            <a:pPr lvl="1"/>
            <a:r>
              <a:rPr lang="is-IS"/>
              <a:t>Communication temps </a:t>
            </a:r>
            <a:r>
              <a:rPr lang="is-IS" smtClean="0"/>
              <a:t>réel (Websocket),</a:t>
            </a:r>
            <a:endParaRPr lang="is-IS"/>
          </a:p>
          <a:p>
            <a:pPr lvl="1"/>
            <a:r>
              <a:rPr lang="is-IS"/>
              <a:t>Outillage,</a:t>
            </a:r>
          </a:p>
          <a:p>
            <a:pPr lvl="1"/>
            <a:r>
              <a:rPr lang="fr-FR"/>
              <a:t>E</a:t>
            </a:r>
            <a:r>
              <a:rPr lang="is-IS"/>
              <a:t>tc...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B6CBC9F8-C3DB-428A-A32C-EF1197444D30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modules</a:t>
            </a:r>
            <a:endParaRPr lang="fr-FR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>
              <a:tabLst>
                <a:tab pos="693738" algn="l"/>
              </a:tabLst>
            </a:pPr>
            <a:fld id="{81D29DF8-6055-40A4-9B7B-06D9F267C240}" type="datetime1">
              <a:rPr lang="en-GB" smtClean="0"/>
              <a:t>23/09/2017</a:t>
            </a:fld>
            <a:r>
              <a:rPr lang="en-GB" smtClean="0"/>
              <a:t>	© Valtech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7216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ltech Master">
  <a:themeElements>
    <a:clrScheme name="Valtech">
      <a:dk1>
        <a:sysClr val="windowText" lastClr="000000"/>
      </a:dk1>
      <a:lt1>
        <a:sysClr val="window" lastClr="FFFFFF"/>
      </a:lt1>
      <a:dk2>
        <a:srgbClr val="FBB81F"/>
      </a:dk2>
      <a:lt2>
        <a:srgbClr val="D8D7D7"/>
      </a:lt2>
      <a:accent1>
        <a:srgbClr val="53DAFC"/>
      </a:accent1>
      <a:accent2>
        <a:srgbClr val="8FD543"/>
      </a:accent2>
      <a:accent3>
        <a:srgbClr val="CDDE33"/>
      </a:accent3>
      <a:accent4>
        <a:srgbClr val="5F1686"/>
      </a:accent4>
      <a:accent5>
        <a:srgbClr val="A12091"/>
      </a:accent5>
      <a:accent6>
        <a:srgbClr val="F93B44"/>
      </a:accent6>
      <a:hlink>
        <a:srgbClr val="F93B44"/>
      </a:hlink>
      <a:folHlink>
        <a:srgbClr val="A12091"/>
      </a:folHlink>
    </a:clrScheme>
    <a:fontScheme name="Valtech Bd Cn - Cn Md">
      <a:majorFont>
        <a:latin typeface="Helvetica Neue Condensed"/>
        <a:ea typeface=""/>
        <a:cs typeface=""/>
      </a:majorFont>
      <a:minorFont>
        <a:latin typeface="Helvetica Condensed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1_Valtech Master">
  <a:themeElements>
    <a:clrScheme name="Valtech Magenta">
      <a:dk1>
        <a:sysClr val="windowText" lastClr="000000"/>
      </a:dk1>
      <a:lt1>
        <a:sysClr val="window" lastClr="FFFFFF"/>
      </a:lt1>
      <a:dk2>
        <a:srgbClr val="FBB81F"/>
      </a:dk2>
      <a:lt2>
        <a:srgbClr val="D8D7D7"/>
      </a:lt2>
      <a:accent1>
        <a:srgbClr val="F93B44"/>
      </a:accent1>
      <a:accent2>
        <a:srgbClr val="8FD543"/>
      </a:accent2>
      <a:accent3>
        <a:srgbClr val="CDDE33"/>
      </a:accent3>
      <a:accent4>
        <a:srgbClr val="5F1686"/>
      </a:accent4>
      <a:accent5>
        <a:srgbClr val="A12091"/>
      </a:accent5>
      <a:accent6>
        <a:srgbClr val="53DAFC"/>
      </a:accent6>
      <a:hlink>
        <a:srgbClr val="F93B44"/>
      </a:hlink>
      <a:folHlink>
        <a:srgbClr val="A12091"/>
      </a:folHlink>
    </a:clrScheme>
    <a:fontScheme name="Valtech Bd Cn - Cn Md">
      <a:majorFont>
        <a:latin typeface="Helvetica Neue Condensed"/>
        <a:ea typeface=""/>
        <a:cs typeface=""/>
      </a:majorFont>
      <a:minorFont>
        <a:latin typeface="Helvetica Condensed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2_Valtech Master">
  <a:themeElements>
    <a:clrScheme name="Valtech Vert">
      <a:dk1>
        <a:sysClr val="windowText" lastClr="000000"/>
      </a:dk1>
      <a:lt1>
        <a:sysClr val="window" lastClr="FFFFFF"/>
      </a:lt1>
      <a:dk2>
        <a:srgbClr val="FBB81F"/>
      </a:dk2>
      <a:lt2>
        <a:srgbClr val="D8D7D7"/>
      </a:lt2>
      <a:accent1>
        <a:srgbClr val="8FD543"/>
      </a:accent1>
      <a:accent2>
        <a:srgbClr val="CDDE33"/>
      </a:accent2>
      <a:accent3>
        <a:srgbClr val="5F1686"/>
      </a:accent3>
      <a:accent4>
        <a:srgbClr val="A12091"/>
      </a:accent4>
      <a:accent5>
        <a:srgbClr val="53DAFC"/>
      </a:accent5>
      <a:accent6>
        <a:srgbClr val="F93B44"/>
      </a:accent6>
      <a:hlink>
        <a:srgbClr val="FF0045"/>
      </a:hlink>
      <a:folHlink>
        <a:srgbClr val="A12091"/>
      </a:folHlink>
    </a:clrScheme>
    <a:fontScheme name="Valtech Bd Cn - Cn Md">
      <a:majorFont>
        <a:latin typeface="Helvetica Neue Condensed"/>
        <a:ea typeface=""/>
        <a:cs typeface=""/>
      </a:majorFont>
      <a:minorFont>
        <a:latin typeface="Helvetica Condensed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33445</TotalTime>
  <Words>1115</Words>
  <Application>Microsoft Macintosh PowerPoint</Application>
  <PresentationFormat>Présentation à l'écran (16:9)</PresentationFormat>
  <Paragraphs>394</Paragraphs>
  <Slides>26</Slides>
  <Notes>16</Notes>
  <HiddenSlides>0</HiddenSlides>
  <MMClips>1</MMClips>
  <ScaleCrop>false</ScaleCrop>
  <HeadingPairs>
    <vt:vector size="6" baseType="variant">
      <vt:variant>
        <vt:lpstr>Polices utilisées</vt:lpstr>
      </vt:variant>
      <vt:variant>
        <vt:i4>14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26</vt:i4>
      </vt:variant>
    </vt:vector>
  </HeadingPairs>
  <TitlesOfParts>
    <vt:vector size="43" baseType="lpstr">
      <vt:lpstr>Adobe Devanagari</vt:lpstr>
      <vt:lpstr>Arial Unicode MS</vt:lpstr>
      <vt:lpstr>Calibri</vt:lpstr>
      <vt:lpstr>Courier New</vt:lpstr>
      <vt:lpstr>DIN Alternate</vt:lpstr>
      <vt:lpstr>Franklin Gothic Book</vt:lpstr>
      <vt:lpstr>Franklin Gothic Medium</vt:lpstr>
      <vt:lpstr>Georgia</vt:lpstr>
      <vt:lpstr>Helvetica Condensed Medium</vt:lpstr>
      <vt:lpstr>Helvetica LT Std</vt:lpstr>
      <vt:lpstr>Helvetica Neue Condensed</vt:lpstr>
      <vt:lpstr>Source Sans Pro</vt:lpstr>
      <vt:lpstr>Times New Roman</vt:lpstr>
      <vt:lpstr>Arial</vt:lpstr>
      <vt:lpstr>Valtech Master</vt:lpstr>
      <vt:lpstr>1_Valtech Master</vt:lpstr>
      <vt:lpstr>2_Valtech Master</vt:lpstr>
      <vt:lpstr>Node.js</vt:lpstr>
      <vt:lpstr>Présentation PowerPoint</vt:lpstr>
      <vt:lpstr>Présentation de Node.js</vt:lpstr>
      <vt:lpstr>Présentation</vt:lpstr>
      <vt:lpstr>Apache vs Node</vt:lpstr>
      <vt:lpstr>Event-Loop</vt:lpstr>
      <vt:lpstr>Problématiques à prendre en compte</vt:lpstr>
      <vt:lpstr>EcmaScript : Quelles versions de Node ?</vt:lpstr>
      <vt:lpstr>Les modules</vt:lpstr>
      <vt:lpstr>Comment cela fonctionne ?</vt:lpstr>
      <vt:lpstr>Les packages managers</vt:lpstr>
      <vt:lpstr>Les modules du « core » Node.js</vt:lpstr>
      <vt:lpstr>Présentation PowerPoint</vt:lpstr>
      <vt:lpstr>Express.js</vt:lpstr>
      <vt:lpstr>Serveur web</vt:lpstr>
      <vt:lpstr>Les templates</vt:lpstr>
      <vt:lpstr>Les middlewares Express</vt:lpstr>
      <vt:lpstr>Les middlewares Express</vt:lpstr>
      <vt:lpstr>Socket.io</vt:lpstr>
      <vt:lpstr>Temps réel avec Websocket</vt:lpstr>
      <vt:lpstr>Propagations des messages Websocket</vt:lpstr>
      <vt:lpstr>Déploiement</vt:lpstr>
      <vt:lpstr>Déploiement</vt:lpstr>
      <vt:lpstr>Déploiement sur le cloud</vt:lpstr>
      <vt:lpstr>Déploiement en natif</vt:lpstr>
      <vt:lpstr>Présentation PowerPoint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Ulrich // La boite à slides</dc:creator>
  <cp:lastModifiedBy>Romain Lenzotti</cp:lastModifiedBy>
  <cp:revision>326</cp:revision>
  <cp:lastPrinted>2016-12-12T15:04:05Z</cp:lastPrinted>
  <dcterms:created xsi:type="dcterms:W3CDTF">2015-04-22T07:58:45Z</dcterms:created>
  <dcterms:modified xsi:type="dcterms:W3CDTF">2017-09-23T13:08:00Z</dcterms:modified>
</cp:coreProperties>
</file>